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4"/>
  </p:notesMasterIdLst>
  <p:sldIdLst>
    <p:sldId id="260" r:id="rId6"/>
    <p:sldId id="717" r:id="rId7"/>
    <p:sldId id="259" r:id="rId8"/>
    <p:sldId id="801" r:id="rId9"/>
    <p:sldId id="499" r:id="rId10"/>
    <p:sldId id="749" r:id="rId11"/>
    <p:sldId id="271" r:id="rId12"/>
    <p:sldId id="258" r:id="rId13"/>
    <p:sldId id="800" r:id="rId15"/>
    <p:sldId id="802" r:id="rId16"/>
    <p:sldId id="705" r:id="rId17"/>
    <p:sldId id="743" r:id="rId18"/>
    <p:sldId id="707" r:id="rId19"/>
    <p:sldId id="708" r:id="rId20"/>
    <p:sldId id="709" r:id="rId21"/>
    <p:sldId id="710" r:id="rId22"/>
    <p:sldId id="713" r:id="rId23"/>
    <p:sldId id="720" r:id="rId24"/>
    <p:sldId id="721" r:id="rId25"/>
    <p:sldId id="724" r:id="rId26"/>
    <p:sldId id="696" r:id="rId27"/>
    <p:sldId id="741" r:id="rId28"/>
    <p:sldId id="742" r:id="rId29"/>
    <p:sldId id="733" r:id="rId30"/>
    <p:sldId id="734" r:id="rId31"/>
    <p:sldId id="735" r:id="rId32"/>
    <p:sldId id="736" r:id="rId33"/>
    <p:sldId id="737" r:id="rId34"/>
    <p:sldId id="265" r:id="rId35"/>
    <p:sldId id="266" r:id="rId36"/>
    <p:sldId id="738" r:id="rId37"/>
    <p:sldId id="739" r:id="rId38"/>
    <p:sldId id="740" r:id="rId39"/>
    <p:sldId id="568" r:id="rId40"/>
    <p:sldId id="679" r:id="rId41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042F"/>
    <a:srgbClr val="14588F"/>
    <a:srgbClr val="E6E7E9"/>
    <a:srgbClr val="009E96"/>
    <a:srgbClr val="214863"/>
    <a:srgbClr val="005853"/>
    <a:srgbClr val="11A780"/>
    <a:srgbClr val="96005C"/>
    <a:srgbClr val="22798B"/>
    <a:srgbClr val="F1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18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86" y="6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C2C59-3D74-4DFD-A905-8C6DBAC38401}" type="doc">
      <dgm:prSet loTypeId="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66833E-4F9E-4C4F-8DD3-84024089C7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/>
            <a:t/>
          </a:r>
          <a:endParaRPr/>
        </a:p>
      </dgm:t>
    </dgm:pt>
    <dgm:pt modelId="{57FB06A7-4EE9-42C2-BCAA-ADA1FDA2DBBD}" cxnId="{390D04C6-E83C-41B4-B2AA-F0023D82C2E4}" type="parTrans">
      <dgm:prSet/>
      <dgm:spPr/>
      <dgm:t>
        <a:bodyPr/>
        <a:lstStyle/>
        <a:p>
          <a:endParaRPr lang="en-US"/>
        </a:p>
      </dgm:t>
    </dgm:pt>
    <dgm:pt modelId="{12A0C0F4-C021-4B1F-81A3-FF66D7CADECD}" cxnId="{390D04C6-E83C-41B4-B2AA-F0023D82C2E4}" type="sibTrans">
      <dgm:prSet/>
      <dgm:spPr/>
      <dgm:t>
        <a:bodyPr/>
        <a:lstStyle/>
        <a:p>
          <a:endParaRPr lang="en-US"/>
        </a:p>
      </dgm:t>
    </dgm:pt>
    <dgm:pt modelId="{299750D8-FE52-441F-A63F-BD4120B5AF2B}">
      <dgm:prSet/>
      <dgm:spPr/>
      <dgm:t>
        <a:bodyPr/>
        <a:lstStyle/>
        <a:p>
          <a:r>
            <a:rPr lang="ar-QA" dirty="0"/>
            <a:t>السرية</a:t>
          </a:r>
          <a:endParaRPr lang="en-US" dirty="0"/>
        </a:p>
      </dgm:t>
    </dgm:pt>
    <dgm:pt modelId="{35996EBB-D5AB-4399-803C-FB0C5A1F5E0B}" cxnId="{BCC12470-7EAA-41E7-A01E-E4A180E5DFD1}" type="parTrans">
      <dgm:prSet/>
      <dgm:spPr/>
      <dgm:t>
        <a:bodyPr/>
        <a:lstStyle/>
        <a:p>
          <a:endParaRPr lang="en-US"/>
        </a:p>
      </dgm:t>
    </dgm:pt>
    <dgm:pt modelId="{18F25CF9-7A58-4142-9778-AD6C2E68E8A9}" cxnId="{BCC12470-7EAA-41E7-A01E-E4A180E5DFD1}" type="sibTrans">
      <dgm:prSet/>
      <dgm:spPr/>
      <dgm:t>
        <a:bodyPr/>
        <a:lstStyle/>
        <a:p>
          <a:endParaRPr lang="en-US"/>
        </a:p>
      </dgm:t>
    </dgm:pt>
    <dgm:pt modelId="{0BA5BB65-96E1-4D66-B8F7-4ACC36ED099A}">
      <dgm:prSet/>
      <dgm:spPr/>
      <dgm:t>
        <a:bodyPr/>
        <a:lstStyle/>
        <a:p>
          <a:r>
            <a:rPr lang="ar-QA" dirty="0"/>
            <a:t>السلامة</a:t>
          </a:r>
          <a:endParaRPr lang="en-US" dirty="0"/>
        </a:p>
      </dgm:t>
    </dgm:pt>
    <dgm:pt modelId="{CBC7CF28-0A76-49D7-9EE6-2EA580CF9F06}" cxnId="{931B2E21-4D71-438B-A015-71B930B6B859}" type="parTrans">
      <dgm:prSet/>
      <dgm:spPr/>
      <dgm:t>
        <a:bodyPr/>
        <a:lstStyle/>
        <a:p>
          <a:endParaRPr lang="en-US"/>
        </a:p>
      </dgm:t>
    </dgm:pt>
    <dgm:pt modelId="{14C7AC21-3F39-4986-AE6D-2884C222DE01}" cxnId="{931B2E21-4D71-438B-A015-71B930B6B859}" type="sibTrans">
      <dgm:prSet/>
      <dgm:spPr/>
      <dgm:t>
        <a:bodyPr/>
        <a:lstStyle/>
        <a:p>
          <a:endParaRPr lang="en-US"/>
        </a:p>
      </dgm:t>
    </dgm:pt>
    <dgm:pt modelId="{62254FAF-CEFF-45AC-BA47-81B3A98AC62C}">
      <dgm:prSet/>
      <dgm:spPr/>
      <dgm:t>
        <a:bodyPr/>
        <a:lstStyle/>
        <a:p>
          <a:r>
            <a:rPr lang="ar-QA" dirty="0"/>
            <a:t>التوافر</a:t>
          </a:r>
          <a:endParaRPr lang="en-US" dirty="0"/>
        </a:p>
      </dgm:t>
    </dgm:pt>
    <dgm:pt modelId="{4DF88410-59A9-4D0D-AF18-3CBA8DB80DEA}" cxnId="{EC922C82-5FF4-4841-9D9B-5989E7D4D75E}" type="parTrans">
      <dgm:prSet/>
      <dgm:spPr/>
      <dgm:t>
        <a:bodyPr/>
        <a:lstStyle/>
        <a:p>
          <a:endParaRPr lang="en-US"/>
        </a:p>
      </dgm:t>
    </dgm:pt>
    <dgm:pt modelId="{ADDB3F6F-B866-4557-8BA6-78D2EC3038FF}" cxnId="{EC922C82-5FF4-4841-9D9B-5989E7D4D75E}" type="sibTrans">
      <dgm:prSet/>
      <dgm:spPr/>
      <dgm:t>
        <a:bodyPr/>
        <a:lstStyle/>
        <a:p>
          <a:endParaRPr lang="en-US"/>
        </a:p>
      </dgm:t>
    </dgm:pt>
    <dgm:pt modelId="{2C218EDC-0F2F-462C-BB6C-D54B9AB7A4CE}" type="pres">
      <dgm:prSet presAssocID="{166C2C59-3D74-4DFD-A905-8C6DBAC38401}" presName="linear" presStyleCnt="0">
        <dgm:presLayoutVars>
          <dgm:dir/>
          <dgm:animLvl val="lvl"/>
          <dgm:resizeHandles val="exact"/>
        </dgm:presLayoutVars>
      </dgm:prSet>
      <dgm:spPr/>
    </dgm:pt>
    <dgm:pt modelId="{0F6E53DA-10D1-42A5-884B-FCC622474E6A}" type="pres">
      <dgm:prSet presAssocID="{AB66833E-4F9E-4C4F-8DD3-84024089C7EA}" presName="parentLin" presStyleCnt="0"/>
      <dgm:spPr/>
    </dgm:pt>
    <dgm:pt modelId="{FB340B7B-FC65-4174-AEAE-729CAA6BF934}" type="pres">
      <dgm:prSet presAssocID="{AB66833E-4F9E-4C4F-8DD3-84024089C7EA}" presName="parentLeftMargin" presStyleCnt="0"/>
      <dgm:spPr/>
    </dgm:pt>
    <dgm:pt modelId="{0A0626C9-1BFE-4A6A-A448-15A4C67F02A9}" type="pres">
      <dgm:prSet presAssocID="{AB66833E-4F9E-4C4F-8DD3-84024089C7E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ECFB09F-B9C4-4ED7-B563-5B715858AB39}" type="pres">
      <dgm:prSet presAssocID="{AB66833E-4F9E-4C4F-8DD3-84024089C7EA}" presName="negativeSpace" presStyleCnt="0"/>
      <dgm:spPr/>
    </dgm:pt>
    <dgm:pt modelId="{A880AAAC-4CEB-4560-8AB3-437A00B34768}" type="pres">
      <dgm:prSet presAssocID="{AB66833E-4F9E-4C4F-8DD3-84024089C7E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90D04C6-E83C-41B4-B2AA-F0023D82C2E4}" srcId="{166C2C59-3D74-4DFD-A905-8C6DBAC38401}" destId="{AB66833E-4F9E-4C4F-8DD3-84024089C7EA}" srcOrd="0" destOrd="0" parTransId="{57FB06A7-4EE9-42C2-BCAA-ADA1FDA2DBBD}" sibTransId="{12A0C0F4-C021-4B1F-81A3-FF66D7CADECD}"/>
    <dgm:cxn modelId="{BCC12470-7EAA-41E7-A01E-E4A180E5DFD1}" srcId="{AB66833E-4F9E-4C4F-8DD3-84024089C7EA}" destId="{299750D8-FE52-441F-A63F-BD4120B5AF2B}" srcOrd="0" destOrd="0" parTransId="{35996EBB-D5AB-4399-803C-FB0C5A1F5E0B}" sibTransId="{18F25CF9-7A58-4142-9778-AD6C2E68E8A9}"/>
    <dgm:cxn modelId="{931B2E21-4D71-438B-A015-71B930B6B859}" srcId="{AB66833E-4F9E-4C4F-8DD3-84024089C7EA}" destId="{0BA5BB65-96E1-4D66-B8F7-4ACC36ED099A}" srcOrd="1" destOrd="0" parTransId="{CBC7CF28-0A76-49D7-9EE6-2EA580CF9F06}" sibTransId="{14C7AC21-3F39-4986-AE6D-2884C222DE01}"/>
    <dgm:cxn modelId="{EC922C82-5FF4-4841-9D9B-5989E7D4D75E}" srcId="{AB66833E-4F9E-4C4F-8DD3-84024089C7EA}" destId="{62254FAF-CEFF-45AC-BA47-81B3A98AC62C}" srcOrd="2" destOrd="0" parTransId="{4DF88410-59A9-4D0D-AF18-3CBA8DB80DEA}" sibTransId="{ADDB3F6F-B866-4557-8BA6-78D2EC3038FF}"/>
    <dgm:cxn modelId="{F49D8E1B-3D2A-47FD-A45B-A5FED27B13D9}" type="presOf" srcId="{166C2C59-3D74-4DFD-A905-8C6DBAC38401}" destId="{2C218EDC-0F2F-462C-BB6C-D54B9AB7A4CE}" srcOrd="0" destOrd="0" presId="urn:microsoft.com/office/officeart/2005/8/layout/list1"/>
    <dgm:cxn modelId="{70FA45FF-DA73-4809-AB06-9449D7ADCB2C}" type="presParOf" srcId="{2C218EDC-0F2F-462C-BB6C-D54B9AB7A4CE}" destId="{0F6E53DA-10D1-42A5-884B-FCC622474E6A}" srcOrd="0" destOrd="0" presId="urn:microsoft.com/office/officeart/2005/8/layout/list1"/>
    <dgm:cxn modelId="{0BE6C8D6-C75C-461F-970C-E93C25C3B2E1}" type="presParOf" srcId="{0F6E53DA-10D1-42A5-884B-FCC622474E6A}" destId="{FB340B7B-FC65-4174-AEAE-729CAA6BF934}" srcOrd="0" destOrd="0" presId="urn:microsoft.com/office/officeart/2005/8/layout/list1"/>
    <dgm:cxn modelId="{6C14478F-5411-4474-B7EA-2FD78A721D2D}" type="presOf" srcId="{AB66833E-4F9E-4C4F-8DD3-84024089C7EA}" destId="{FB340B7B-FC65-4174-AEAE-729CAA6BF934}" srcOrd="0" destOrd="0" presId="urn:microsoft.com/office/officeart/2005/8/layout/list1"/>
    <dgm:cxn modelId="{CC384E64-9B73-4F17-9BF8-1BF3D18CBC8A}" type="presParOf" srcId="{0F6E53DA-10D1-42A5-884B-FCC622474E6A}" destId="{0A0626C9-1BFE-4A6A-A448-15A4C67F02A9}" srcOrd="1" destOrd="0" presId="urn:microsoft.com/office/officeart/2005/8/layout/list1"/>
    <dgm:cxn modelId="{84640E50-B401-420D-B323-E940C70108E5}" type="presOf" srcId="{AB66833E-4F9E-4C4F-8DD3-84024089C7EA}" destId="{0A0626C9-1BFE-4A6A-A448-15A4C67F02A9}" srcOrd="0" destOrd="0" presId="urn:microsoft.com/office/officeart/2005/8/layout/list1"/>
    <dgm:cxn modelId="{B8DA42FC-7075-49F8-B1E5-26BAFCFE20DA}" type="presParOf" srcId="{2C218EDC-0F2F-462C-BB6C-D54B9AB7A4CE}" destId="{2ECFB09F-B9C4-4ED7-B563-5B715858AB39}" srcOrd="1" destOrd="0" presId="urn:microsoft.com/office/officeart/2005/8/layout/list1"/>
    <dgm:cxn modelId="{20F955D7-D15B-4519-9277-3F0D7AD11C6A}" type="presParOf" srcId="{2C218EDC-0F2F-462C-BB6C-D54B9AB7A4CE}" destId="{A880AAAC-4CEB-4560-8AB3-437A00B34768}" srcOrd="2" destOrd="0" presId="urn:microsoft.com/office/officeart/2005/8/layout/list1"/>
    <dgm:cxn modelId="{AB9706A7-B6F3-49D7-9242-3B1B6C216E1A}" type="presOf" srcId="{299750D8-FE52-441F-A63F-BD4120B5AF2B}" destId="{A880AAAC-4CEB-4560-8AB3-437A00B34768}" srcOrd="0" destOrd="0" presId="urn:microsoft.com/office/officeart/2005/8/layout/list1"/>
    <dgm:cxn modelId="{533D030D-4BC4-4ACC-AEC4-B0D25DC628E3}" type="presOf" srcId="{0BA5BB65-96E1-4D66-B8F7-4ACC36ED099A}" destId="{A880AAAC-4CEB-4560-8AB3-437A00B34768}" srcOrd="0" destOrd="1" presId="urn:microsoft.com/office/officeart/2005/8/layout/list1"/>
    <dgm:cxn modelId="{94B75BD0-EB93-43E8-9666-A52CFF9416EF}" type="presOf" srcId="{62254FAF-CEFF-45AC-BA47-81B3A98AC62C}" destId="{A880AAAC-4CEB-4560-8AB3-437A00B34768}" srcOrd="0" destOrd="2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315200" cy="4524706"/>
        <a:chOff x="0" y="0"/>
        <a:chExt cx="7315200" cy="4524706"/>
      </a:xfrm>
    </dsp:grpSpPr>
    <dsp:sp modelId="{A880AAAC-4CEB-4560-8AB3-437A00B34768}">
      <dsp:nvSpPr>
        <dsp:cNvPr id="11" name="Rectangles 10"/>
        <dsp:cNvSpPr/>
      </dsp:nvSpPr>
      <dsp:spPr bwMode="white">
        <a:xfrm>
          <a:off x="0" y="726833"/>
          <a:ext cx="7315200" cy="3779520"/>
        </a:xfrm>
        <a:prstGeom prst="rect">
          <a:avLst/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67740" tIns="999744" rIns="567740" bIns="341376" anchor="t"/>
        <a:lstStyle>
          <a:lvl1pPr algn="l">
            <a:defRPr sz="4800"/>
          </a:lvl1pPr>
          <a:lvl2pPr marL="285750" indent="-285750" algn="l">
            <a:defRPr sz="4800"/>
          </a:lvl2pPr>
          <a:lvl3pPr marL="571500" indent="-285750" algn="l">
            <a:defRPr sz="4800"/>
          </a:lvl3pPr>
          <a:lvl4pPr marL="857250" indent="-285750" algn="l">
            <a:defRPr sz="4800"/>
          </a:lvl4pPr>
          <a:lvl5pPr marL="1143000" indent="-285750" algn="l">
            <a:defRPr sz="4800"/>
          </a:lvl5pPr>
          <a:lvl6pPr marL="1428750" indent="-285750" algn="l">
            <a:defRPr sz="4800"/>
          </a:lvl6pPr>
          <a:lvl7pPr marL="1714500" indent="-285750" algn="l">
            <a:defRPr sz="4800"/>
          </a:lvl7pPr>
          <a:lvl8pPr marL="2000250" indent="-285750" algn="l">
            <a:defRPr sz="4800"/>
          </a:lvl8pPr>
          <a:lvl9pPr marL="2286000" indent="-285750" algn="l">
            <a:defRPr sz="4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QA" dirty="0">
              <a:solidFill>
                <a:schemeClr val="dk1"/>
              </a:solidFill>
            </a:rPr>
            <a:t>السرية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QA" dirty="0">
              <a:solidFill>
                <a:schemeClr val="dk1"/>
              </a:solidFill>
            </a:rPr>
            <a:t>السلامة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QA" dirty="0">
              <a:solidFill>
                <a:schemeClr val="dk1"/>
              </a:solidFill>
            </a:rPr>
            <a:t>التوافر</a:t>
          </a:r>
          <a:endParaRPr lang="en-US" dirty="0">
            <a:solidFill>
              <a:schemeClr val="dk1"/>
            </a:solidFill>
          </a:endParaRPr>
        </a:p>
      </dsp:txBody>
      <dsp:txXfrm>
        <a:off x="0" y="726833"/>
        <a:ext cx="7315200" cy="3779520"/>
      </dsp:txXfrm>
    </dsp:sp>
    <dsp:sp modelId="{0A0626C9-1BFE-4A6A-A448-15A4C67F02A9}">
      <dsp:nvSpPr>
        <dsp:cNvPr id="10" name="Rounded Rectangle 9"/>
        <dsp:cNvSpPr/>
      </dsp:nvSpPr>
      <dsp:spPr bwMode="white">
        <a:xfrm>
          <a:off x="365760" y="18353"/>
          <a:ext cx="5120640" cy="1416960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2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93547" tIns="0" rIns="193547" bIns="0" anchor="ctr"/>
        <a:lstStyle>
          <a:lvl1pPr algn="l">
            <a:defRPr sz="4800"/>
          </a:lvl1pPr>
          <a:lvl2pPr marL="285750" indent="-285750" algn="l">
            <a:defRPr sz="3700"/>
          </a:lvl2pPr>
          <a:lvl3pPr marL="571500" indent="-285750" algn="l">
            <a:defRPr sz="3700"/>
          </a:lvl3pPr>
          <a:lvl4pPr marL="857250" indent="-285750" algn="l">
            <a:defRPr sz="3700"/>
          </a:lvl4pPr>
          <a:lvl5pPr marL="1143000" indent="-285750" algn="l">
            <a:defRPr sz="3700"/>
          </a:lvl5pPr>
          <a:lvl6pPr marL="1428750" indent="-285750" algn="l">
            <a:defRPr sz="3700"/>
          </a:lvl6pPr>
          <a:lvl7pPr marL="1714500" indent="-285750" algn="l">
            <a:defRPr sz="3700"/>
          </a:lvl7pPr>
          <a:lvl8pPr marL="2000250" indent="-285750" algn="l">
            <a:defRPr sz="3700"/>
          </a:lvl8pPr>
          <a:lvl9pPr marL="2286000" indent="-285750" algn="l">
            <a:defRPr sz="3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>
        <a:off x="365760" y="18353"/>
        <a:ext cx="5120640" cy="1416960"/>
      </dsp:txXfrm>
    </dsp:sp>
    <dsp:sp modelId="{FB340B7B-FC65-4174-AEAE-729CAA6BF934}">
      <dsp:nvSpPr>
        <dsp:cNvPr id="9" name="Rectangles 8" hidden="1"/>
        <dsp:cNvSpPr/>
      </dsp:nvSpPr>
      <dsp:spPr>
        <a:xfrm>
          <a:off x="0" y="18353"/>
          <a:ext cx="365760" cy="1416960"/>
        </a:xfrm>
        <a:prstGeom prst="rect">
          <a:avLst/>
        </a:prstGeom>
      </dsp:spPr>
      <dsp:txXfrm>
        <a:off x="0" y="18353"/>
        <a:ext cx="365760" cy="1416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F7B8608-5CBB-49FC-8493-1139E817C558}" type="datetimeFigureOut">
              <a:rPr lang="ar-SA" smtClean="0"/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  <a:endParaRPr lang="ar-SA"/>
          </a:p>
          <a:p>
            <a:pPr lvl="1"/>
            <a:r>
              <a:rPr lang="ar-SA"/>
              <a:t>المستوى الثاني</a:t>
            </a:r>
            <a:endParaRPr lang="ar-SA"/>
          </a:p>
          <a:p>
            <a:pPr lvl="2"/>
            <a:r>
              <a:rPr lang="ar-SA"/>
              <a:t>المستوى الثالث</a:t>
            </a:r>
            <a:endParaRPr lang="ar-SA"/>
          </a:p>
          <a:p>
            <a:pPr lvl="3"/>
            <a:r>
              <a:rPr lang="ar-SA"/>
              <a:t>المستوى الرابع</a:t>
            </a:r>
            <a:endParaRPr lang="ar-SA"/>
          </a:p>
          <a:p>
            <a:pPr lvl="4"/>
            <a:r>
              <a:rPr lang="ar-SA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717D6A6-D109-46BC-9615-326A9D5F9EDD}" type="slidenum">
              <a:rPr lang="ar-SA" smtClean="0"/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SA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E50E-63F4-413C-9AA6-1D351B0B7494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C06D-6E01-4C3D-8E83-10D4E9DF0748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0E4B-261E-493A-9E81-11C0758C15DC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1A2A-7115-4C61-B1F9-4C2E730A0FC1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0182-E251-4957-934D-48CE250C3F7D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5A13-051A-4B1C-86ED-CC8EB3FA36F9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3726-6D08-4A44-A4C4-915D7CDF1DE4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AA7A-38E3-432B-AAF9-E6F0AE63E371}" type="datetime8">
              <a:rPr lang="ar-EG" smtClean="0"/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3007-8A57-4022-A1BC-87F3E2CBD48C}" type="datetime8">
              <a:rPr lang="ar-EG" smtClean="0"/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A677-A90F-4D81-BA61-686EB53D569A}" type="datetime8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8AAFE-FD14-421A-B689-006CCD44EEE0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7663-71AB-4CE0-A79A-AE8B0D49C15B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DFFF-4726-40BA-9A22-54C1E3793687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8A50-BEF6-4AC8-B841-8B11C83F3B86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3906-6A4E-45F2-A51B-6D20159C15F0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962E9-1C83-49F5-9582-FB8C02156D1B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57AF-1670-4F16-A20F-AF0BF4BA3A0D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4751-0BDA-4A6E-9430-E76DF693EA44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AC1C-14F0-4BF6-9B4B-1F6BE2FF7AEE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0BCB-7539-48AE-A774-A52899EE6FC6}" type="datetime8">
              <a:rPr lang="ar-EG" smtClean="0"/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BFB11-79EE-4491-948E-5244E8B5A8E6}" type="datetime8">
              <a:rPr lang="ar-EG" smtClean="0"/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5E6-A06D-408A-8615-FC816461B2AF}" type="datetime8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9A10-ED5D-4E11-A18C-F4615D457F0C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44D5-8003-46A8-8895-2B2F986067B6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84B3-5DCA-4EC6-9E3E-0793263CE202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226E9-99C8-4B85-860F-B8D3322CDE0F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FDCB-191D-48D3-9FA5-75B559475A49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4BA4-7A19-4767-98AD-58BB6EB480DC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D5C8-43EF-4BE1-B33F-C72AC19D9950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A6E0-9B2F-4FD1-B0A4-57405FD77E34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E30-7E3D-42E8-A7F9-832F43DA7597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61CB-3870-42D5-84D3-B692886F2C6B}" type="datetime8">
              <a:rPr lang="ar-EG" smtClean="0"/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27119-562D-4B3C-B7A6-ED517E6F874C}" type="datetime8">
              <a:rPr lang="ar-EG" smtClean="0"/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A832-485D-4AE1-8246-F5CCC3D777EF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3EB9-1A09-4038-86CA-519231EC00F6}" type="datetime8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EA40-9975-43A9-8591-1A3DEB664414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D57F-1912-4686-B475-345C3A32EFAE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F04F-6FC3-4347-83CD-240DDCF1006F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E356A-4F85-418F-8518-9A5786503988}" type="datetime8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C5C0-262C-49B3-9C39-A29E1117A433}" type="datetime8">
              <a:rPr lang="ar-EG" smtClean="0"/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AB73-BC0D-40E6-AFF9-113E0D4BB0C6}" type="datetime8">
              <a:rPr lang="ar-EG" smtClean="0"/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F8573-FFE6-4926-B50D-5367F61E3A67}" type="datetime8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2238-2D35-4328-B896-C5DFB44A735B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8032-2E9E-4065-B2E7-9FD40A2E3B31}" type="datetime8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0867" y="53657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9A3C-506E-45BA-879F-BC790D0C52B1}" type="datetime8">
              <a:rPr lang="ar-EG" smtClean="0"/>
            </a:fld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7200" y="6448427"/>
            <a:ext cx="147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marL="0" algn="ctr" defTabSz="914400" rtl="1" eaLnBrk="1" latinLnBrk="0" hangingPunct="1">
              <a:defRPr lang="ar-EG" sz="2400" b="1" kern="1200" smtClean="0">
                <a:solidFill>
                  <a:schemeClr val="bg1"/>
                </a:solidFill>
                <a:latin typeface="ae_AlHor" panose="02060603050605020204" pitchFamily="18" charset="-78"/>
                <a:ea typeface="+mn-ea"/>
                <a:cs typeface="ae_AlHor" panose="02060603050605020204" pitchFamily="18" charset="-78"/>
              </a:defRPr>
            </a:lvl1pPr>
          </a:lstStyle>
          <a:p>
            <a:fld id="{9CD0DEEB-DC94-4865-9D87-2F1BE8688EC2}" type="slidenum">
              <a:rPr lang="ar-EG" smtClean="0"/>
            </a:fld>
            <a:endParaRPr lang="ar-EG" dirty="0"/>
          </a:p>
        </p:txBody>
      </p:sp>
      <p:sp>
        <p:nvSpPr>
          <p:cNvPr id="7" name="TextBox 6"/>
          <p:cNvSpPr txBox="1"/>
          <p:nvPr/>
        </p:nvSpPr>
        <p:spPr>
          <a:xfrm>
            <a:off x="187037" y="6351887"/>
            <a:ext cx="233108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4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مفاهيم الأمن السيبراني</a:t>
            </a:r>
            <a:endParaRPr lang="ar-EG" sz="24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0867" y="53657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0EDA6-860D-49E6-BB52-4883832ADB69}" type="datetime8">
              <a:rPr lang="ar-EG" smtClean="0"/>
            </a:fld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7200" y="6448427"/>
            <a:ext cx="147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marL="0" algn="ctr" defTabSz="914400" rtl="1" eaLnBrk="1" latinLnBrk="0" hangingPunct="1">
              <a:defRPr lang="ar-EG" sz="2400" b="1" kern="1200" smtClean="0">
                <a:solidFill>
                  <a:schemeClr val="bg1"/>
                </a:solidFill>
                <a:latin typeface="ae_AlHor" panose="02060603050605020204" pitchFamily="18" charset="-78"/>
                <a:ea typeface="+mn-ea"/>
                <a:cs typeface="ae_AlHor" panose="02060603050605020204" pitchFamily="18" charset="-78"/>
              </a:defRPr>
            </a:lvl1pPr>
          </a:lstStyle>
          <a:p>
            <a:fld id="{9CD0DEEB-DC94-4865-9D87-2F1BE8688EC2}" type="slidenum">
              <a:rPr lang="ar-EG" smtClean="0"/>
            </a:fld>
            <a:endParaRPr lang="ar-EG" dirty="0"/>
          </a:p>
        </p:txBody>
      </p:sp>
      <p:sp>
        <p:nvSpPr>
          <p:cNvPr id="7" name="TextBox 6"/>
          <p:cNvSpPr txBox="1"/>
          <p:nvPr/>
        </p:nvSpPr>
        <p:spPr>
          <a:xfrm>
            <a:off x="187036" y="6351887"/>
            <a:ext cx="32271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4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الخصوصية في الفضاء الإلكتروني </a:t>
            </a:r>
            <a:endParaRPr lang="ar-EG" sz="24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0867" y="53657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F69F8-BB66-4276-A754-A1108FBF7FEA}" type="datetime8">
              <a:rPr lang="ar-EG" smtClean="0"/>
            </a:fld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7200" y="6448427"/>
            <a:ext cx="147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marL="0" algn="ctr" defTabSz="914400" rtl="1" eaLnBrk="1" latinLnBrk="0" hangingPunct="1">
              <a:defRPr lang="ar-EG" sz="2400" b="1" kern="1200" smtClean="0">
                <a:solidFill>
                  <a:schemeClr val="bg1"/>
                </a:solidFill>
                <a:latin typeface="ae_AlHor" panose="02060603050605020204" pitchFamily="18" charset="-78"/>
                <a:ea typeface="+mn-ea"/>
                <a:cs typeface="ae_AlHor" panose="02060603050605020204" pitchFamily="18" charset="-78"/>
              </a:defRPr>
            </a:lvl1pPr>
          </a:lstStyle>
          <a:p>
            <a:fld id="{9CD0DEEB-DC94-4865-9D87-2F1BE8688EC2}" type="slidenum">
              <a:rPr lang="ar-EG" smtClean="0"/>
            </a:fld>
            <a:endParaRPr lang="ar-EG" dirty="0"/>
          </a:p>
        </p:txBody>
      </p:sp>
      <p:sp>
        <p:nvSpPr>
          <p:cNvPr id="7" name="TextBox 6"/>
          <p:cNvSpPr txBox="1"/>
          <p:nvPr/>
        </p:nvSpPr>
        <p:spPr>
          <a:xfrm>
            <a:off x="154746" y="6351887"/>
            <a:ext cx="379827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4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الإساءة في مواقع التواصل الاجتماعي</a:t>
            </a:r>
            <a:endParaRPr lang="ar-EG" sz="24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ar-E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0867" y="53657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45AEB-E472-4196-BBFB-2CA551F57FF1}" type="datetime8">
              <a:rPr lang="ar-EG" smtClean="0"/>
            </a:fld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7200" y="6448427"/>
            <a:ext cx="147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marL="0" algn="ctr" defTabSz="914400" rtl="1" eaLnBrk="1" latinLnBrk="0" hangingPunct="1">
              <a:defRPr lang="ar-EG" sz="2400" b="1" kern="1200" smtClean="0">
                <a:solidFill>
                  <a:schemeClr val="bg1"/>
                </a:solidFill>
                <a:latin typeface="ae_AlHor" panose="02060603050605020204" pitchFamily="18" charset="-78"/>
                <a:ea typeface="+mn-ea"/>
                <a:cs typeface="ae_AlHor" panose="02060603050605020204" pitchFamily="18" charset="-78"/>
              </a:defRPr>
            </a:lvl1pPr>
          </a:lstStyle>
          <a:p>
            <a:fld id="{9CD0DEEB-DC94-4865-9D87-2F1BE8688EC2}" type="slidenum">
              <a:rPr lang="ar-EG" smtClean="0"/>
            </a:fld>
            <a:endParaRPr lang="ar-EG" dirty="0"/>
          </a:p>
        </p:txBody>
      </p:sp>
      <p:sp>
        <p:nvSpPr>
          <p:cNvPr id="7" name="TextBox 6"/>
          <p:cNvSpPr txBox="1"/>
          <p:nvPr/>
        </p:nvSpPr>
        <p:spPr>
          <a:xfrm>
            <a:off x="154746" y="6351887"/>
            <a:ext cx="230710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4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تحقيق الأمن السيبراني </a:t>
            </a:r>
            <a:endParaRPr lang="ar-EG" sz="24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92034" y="360313"/>
            <a:ext cx="2336515" cy="13623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Plain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EG" b="1" dirty="0">
                <a:ln w="6731" cap="flat" cmpd="sng" algn="ctr">
                  <a:solidFill>
                    <a:schemeClr val="bg1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Adobe Arabic" panose="02040503050201020203" pitchFamily="18" charset="-78"/>
              </a:rPr>
              <a:t>الأمن</a:t>
            </a:r>
            <a:endParaRPr lang="en-US" sz="1100" dirty="0">
              <a:ln w="6731" cap="flat" cmpd="sng" algn="ctr">
                <a:solidFill>
                  <a:schemeClr val="bg1"/>
                </a:solidFill>
                <a:prstDash val="solid"/>
                <a:round/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8316" y="2425919"/>
            <a:ext cx="3032760" cy="12944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Plain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EG" sz="1600" b="1" dirty="0">
                <a:ln w="6731" cap="flat" cmpd="sng" algn="ctr">
                  <a:solidFill>
                    <a:schemeClr val="bg1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Adobe Arabic" panose="02040503050201020203" pitchFamily="18" charset="-78"/>
              </a:rPr>
              <a:t>السيبراني</a:t>
            </a:r>
            <a:endParaRPr lang="en-US" sz="1600" dirty="0">
              <a:ln w="6731" cap="flat" cmpd="sng" algn="ctr">
                <a:solidFill>
                  <a:schemeClr val="bg1"/>
                </a:solidFill>
                <a:prstDash val="solid"/>
                <a:round/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89945" y="3846162"/>
            <a:ext cx="6006055" cy="14674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sz="24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a typeface="Calibri" panose="020F0502020204030204"/>
                <a:cs typeface="Adobe Arabic"/>
              </a:rPr>
              <a:t>اعداد </a:t>
            </a:r>
            <a:br>
              <a:rPr lang="ar-SA" sz="24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a typeface="Calibri" panose="020F0502020204030204"/>
                <a:cs typeface="Adobe Arabic"/>
              </a:rPr>
            </a:br>
            <a:r>
              <a:rPr lang="ar-SA" sz="2400" b="1" dirty="0" err="1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a typeface="Calibri" panose="020F0502020204030204"/>
                <a:cs typeface="Adobe Arabic"/>
              </a:rPr>
              <a:t>أ.احمد الحبشي</a:t>
            </a:r>
            <a:endParaRPr lang="ar-SA" sz="2400" b="1" dirty="0">
              <a:ln w="6731" cap="flat" cmpd="sng" algn="ctr">
                <a:solidFill>
                  <a:srgbClr val="FFFFFF"/>
                </a:solidFill>
                <a:prstDash val="solid"/>
                <a:round/>
              </a:ln>
              <a:solidFill>
                <a:srgbClr val="FFFFFF"/>
              </a:solidFill>
              <a:ea typeface="Calibri" panose="020F0502020204030204"/>
              <a:cs typeface="Adobe Arabic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ar-SA" sz="2400" b="1" dirty="0">
              <a:ln w="6731" cap="flat" cmpd="sng" algn="ctr">
                <a:solidFill>
                  <a:srgbClr val="FFFFFF"/>
                </a:solidFill>
                <a:prstDash val="solid"/>
                <a:round/>
              </a:ln>
              <a:solidFill>
                <a:srgbClr val="FFFFFF"/>
              </a:solidFill>
              <a:ea typeface="Calibri" panose="020F0502020204030204"/>
              <a:cs typeface="Adobe Arabic"/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D0DEEB-DC94-4865-9D87-2F1BE8688EC2}" type="slidenum">
              <a:rPr lang="ar-EG" smtClean="0"/>
            </a:fld>
            <a:endParaRPr lang="ar-EG"/>
          </a:p>
        </p:txBody>
      </p:sp>
      <p:sp>
        <p:nvSpPr>
          <p:cNvPr id="3" name="Text Box 2"/>
          <p:cNvSpPr txBox="1"/>
          <p:nvPr/>
        </p:nvSpPr>
        <p:spPr>
          <a:xfrm>
            <a:off x="2117725" y="1354455"/>
            <a:ext cx="84994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 rtl="1"/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القبعة السوداء :</a:t>
            </a:r>
            <a:endParaRPr lang="ar-SA" altLang="en-US"/>
          </a:p>
          <a:p>
            <a:pPr algn="r" rtl="1"/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القراصنة الذين يستغلون الثغرات لمصلحتهم الشخصية كالسرقة او الابتزاز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rtl="1"/>
            <a:endParaRPr lang="ar-SA" altLang="en-US"/>
          </a:p>
          <a:p>
            <a:pPr algn="r" rtl="1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590" y="1627505"/>
            <a:ext cx="9809480" cy="15684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تحقيق الأمن السيبراني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  <a:p>
            <a:pPr algn="ctr"/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 الشامل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6239" y="1869370"/>
            <a:ext cx="9439522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ar-SA" sz="4800" dirty="0"/>
          </a:p>
          <a:p>
            <a:pPr algn="ctr"/>
            <a:r>
              <a:rPr lang="ar-SA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لماذا الامن السيبراني و الاضطرابات السلوكية </a:t>
            </a:r>
            <a:endParaRPr lang="ar-SA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  <a:p>
            <a:pPr algn="ctr"/>
            <a:endParaRPr lang="ar-SA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4276865"/>
            <a:ext cx="3221877" cy="2255314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425577" y="1412838"/>
            <a:ext cx="4141265" cy="3687245"/>
            <a:chOff x="2118393" y="1089428"/>
            <a:chExt cx="5024448" cy="473966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93" y="1089428"/>
              <a:ext cx="5024448" cy="473966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233141" y="3615802"/>
              <a:ext cx="784912" cy="514310"/>
            </a:xfrm>
            <a:prstGeom prst="rect">
              <a:avLst/>
            </a:prstGeom>
            <a:solidFill>
              <a:srgbClr val="EBEEF0"/>
            </a:solidFill>
          </p:spPr>
          <p:txBody>
            <a:bodyPr wrap="square">
              <a:spAutoFit/>
            </a:bodyPr>
            <a:lstStyle/>
            <a:p>
              <a:pPr algn="ctr"/>
              <a:endParaRPr lang="ar-EG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8770" y="3002115"/>
              <a:ext cx="2096922" cy="989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C00000"/>
                  </a:solidFill>
                </a:rPr>
                <a:t>IOT</a:t>
              </a:r>
              <a:endParaRPr lang="ar-EG" sz="44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8" y="4874226"/>
            <a:ext cx="3216831" cy="814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3" y="4347705"/>
            <a:ext cx="2464119" cy="4499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05" y="1480477"/>
            <a:ext cx="3186824" cy="466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61" y="2026216"/>
            <a:ext cx="3625996" cy="367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33" y="4059910"/>
            <a:ext cx="2936643" cy="3679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676531" y="1463459"/>
            <a:ext cx="3061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ACC1"/>
                </a:solidFill>
              </a:rPr>
              <a:t>تعليم</a:t>
            </a:r>
            <a:endParaRPr lang="ar-EG" sz="2400" b="1" dirty="0">
              <a:solidFill>
                <a:srgbClr val="00ACC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00529" y="1954272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1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57210" y="4144945"/>
            <a:ext cx="2680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ابتكار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2309" y="3586675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rgbClr val="002060"/>
                </a:solidFill>
              </a:rPr>
              <a:t>2</a:t>
            </a:r>
            <a:endParaRPr lang="ar-EG" sz="2800" b="1" dirty="0"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07633" y="5113154"/>
            <a:ext cx="3216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C00000"/>
                </a:solidFill>
              </a:rPr>
              <a:t>هوايات</a:t>
            </a:r>
            <a:endParaRPr lang="ar-EG" sz="2400" b="1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35576" y="4294763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3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9238" y="3883231"/>
            <a:ext cx="3049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B050"/>
                </a:solidFill>
              </a:rPr>
              <a:t>ترفيه</a:t>
            </a:r>
            <a:endParaRPr lang="ar-EG" sz="2400" b="1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32341" y="3586675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4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69485" y="2025257"/>
            <a:ext cx="3207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EF6192"/>
                </a:solidFill>
              </a:rPr>
              <a:t>عمل</a:t>
            </a:r>
            <a:endParaRPr lang="ar-EG" sz="2400" b="1" dirty="0">
              <a:solidFill>
                <a:srgbClr val="EF619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73021" y="2394189"/>
            <a:ext cx="778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5</a:t>
            </a:r>
            <a:endParaRPr lang="ar-EG" sz="2800" b="1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16" y="1337263"/>
            <a:ext cx="1049112" cy="104911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3" y="1532891"/>
            <a:ext cx="917033" cy="9170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" y="3586675"/>
            <a:ext cx="798263" cy="7982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05" y="5113152"/>
            <a:ext cx="905203" cy="9052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79" y="3797759"/>
            <a:ext cx="830192" cy="8301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55485" y="245745"/>
            <a:ext cx="4940300" cy="5219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تحقيق الأمن السيبراني الشامل</a:t>
            </a:r>
            <a:endParaRPr lang="ar-EG" sz="28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17665" y="283845"/>
            <a:ext cx="5297170" cy="10147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تحقيق الأمن السيبراني الشامل</a:t>
            </a:r>
            <a:endParaRPr lang="ar-EG" sz="28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  <a:p>
            <a:pPr algn="ctr"/>
            <a:endParaRPr lang="ar-EG" sz="32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666946" y="1246059"/>
            <a:ext cx="267573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ar-EG" sz="2800" dirty="0">
                <a:solidFill>
                  <a:srgbClr val="002060"/>
                </a:solidFill>
              </a:rPr>
              <a:t>المحتوى الغير أخلاقي</a:t>
            </a:r>
            <a:endParaRPr lang="ar-EG" sz="2800" dirty="0">
              <a:solidFill>
                <a:srgbClr val="00206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00508" y="2220103"/>
            <a:ext cx="185659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ar-EG" sz="2800" dirty="0">
                <a:solidFill>
                  <a:srgbClr val="002060"/>
                </a:solidFill>
              </a:rPr>
              <a:t>إدمان الإنترنت</a:t>
            </a:r>
            <a:endParaRPr lang="ar-EG" sz="2800" dirty="0">
              <a:solidFill>
                <a:srgbClr val="00206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913814" y="3233887"/>
            <a:ext cx="105349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ar-EG" sz="2800" dirty="0">
                <a:solidFill>
                  <a:srgbClr val="002060"/>
                </a:solidFill>
              </a:rPr>
              <a:t>الابتزاز</a:t>
            </a:r>
            <a:endParaRPr lang="ar-EG" sz="2800" dirty="0">
              <a:solidFill>
                <a:srgbClr val="00206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101894" y="4110453"/>
            <a:ext cx="229902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ar-EG" sz="2800" dirty="0">
                <a:solidFill>
                  <a:srgbClr val="002060"/>
                </a:solidFill>
              </a:rPr>
              <a:t>انتهاك الخصوصية</a:t>
            </a:r>
            <a:endParaRPr lang="ar-EG" sz="2800" dirty="0">
              <a:solidFill>
                <a:srgbClr val="00206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15200" y="1544581"/>
            <a:ext cx="3522133" cy="4009552"/>
            <a:chOff x="7315200" y="1544581"/>
            <a:chExt cx="3522133" cy="4009552"/>
          </a:xfrm>
        </p:grpSpPr>
        <p:grpSp>
          <p:nvGrpSpPr>
            <p:cNvPr id="36" name="Group 35"/>
            <p:cNvGrpSpPr/>
            <p:nvPr/>
          </p:nvGrpSpPr>
          <p:grpSpPr>
            <a:xfrm>
              <a:off x="7315200" y="1544581"/>
              <a:ext cx="3522133" cy="4009552"/>
              <a:chOff x="7281333" y="1578448"/>
              <a:chExt cx="3522133" cy="4009552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81333" y="1578448"/>
                <a:ext cx="3522133" cy="4009552"/>
              </a:xfrm>
              <a:prstGeom prst="rect">
                <a:avLst/>
              </a:prstGeom>
            </p:spPr>
          </p:pic>
          <p:sp>
            <p:nvSpPr>
              <p:cNvPr id="39" name="Oval 38"/>
              <p:cNvSpPr/>
              <p:nvPr/>
            </p:nvSpPr>
            <p:spPr>
              <a:xfrm>
                <a:off x="8727641" y="2558757"/>
                <a:ext cx="1991160" cy="20150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8736629" y="2695277"/>
              <a:ext cx="2016038" cy="165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ar-EG" sz="2800" b="1" dirty="0">
                  <a:solidFill>
                    <a:srgbClr val="005853"/>
                  </a:solidFill>
                </a:rPr>
                <a:t>أبرز مخاطر </a:t>
              </a:r>
              <a:r>
                <a:rPr lang="ar-SA" sz="2800" b="1" dirty="0">
                  <a:solidFill>
                    <a:srgbClr val="005853"/>
                  </a:solidFill>
                </a:rPr>
                <a:t>الفضاء السيبراني</a:t>
              </a:r>
              <a:r>
                <a:rPr lang="ar-EG" sz="2800" b="1" dirty="0">
                  <a:solidFill>
                    <a:srgbClr val="005853"/>
                  </a:solidFill>
                </a:rPr>
                <a:t> </a:t>
              </a:r>
              <a:endParaRPr lang="ar-EG" sz="2800" b="1" dirty="0">
                <a:solidFill>
                  <a:srgbClr val="005853"/>
                </a:solidFill>
              </a:endParaRPr>
            </a:p>
          </p:txBody>
        </p:sp>
      </p:grpSp>
      <p:pic>
        <p:nvPicPr>
          <p:cNvPr id="46" name="Picture 45" descr="Screen Clippi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2" t="30991" r="29869" b="2972"/>
          <a:stretch>
            <a:fillRect/>
          </a:stretch>
        </p:blipFill>
        <p:spPr bwMode="auto">
          <a:xfrm>
            <a:off x="1063405" y="2097777"/>
            <a:ext cx="3032699" cy="2850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540" y="1926214"/>
            <a:ext cx="532847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لتقنيات أكثر أمانا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78983" y="186613"/>
            <a:ext cx="34890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200" b="1" dirty="0">
                <a:solidFill>
                  <a:schemeClr val="bg1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تابع (إنترنت أكثر أماناً)</a:t>
            </a:r>
            <a:endParaRPr lang="ar-EG" sz="32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67865" y="401002"/>
            <a:ext cx="5752721" cy="1278797"/>
            <a:chOff x="507431" y="2164027"/>
            <a:chExt cx="4921795" cy="993772"/>
          </a:xfrm>
        </p:grpSpPr>
        <p:grpSp>
          <p:nvGrpSpPr>
            <p:cNvPr id="4" name="Group 3"/>
            <p:cNvGrpSpPr/>
            <p:nvPr/>
          </p:nvGrpSpPr>
          <p:grpSpPr>
            <a:xfrm>
              <a:off x="1879884" y="2164027"/>
              <a:ext cx="3549342" cy="993772"/>
              <a:chOff x="1879884" y="2164027"/>
              <a:chExt cx="3549342" cy="9937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32"/>
              <a:stretch>
                <a:fillRect/>
              </a:stretch>
            </p:blipFill>
            <p:spPr>
              <a:xfrm>
                <a:off x="1879884" y="2164027"/>
                <a:ext cx="3296302" cy="99377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027620" y="2212477"/>
                <a:ext cx="1401606" cy="741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r-EG" sz="2800" b="1" dirty="0">
                    <a:solidFill>
                      <a:srgbClr val="C00000"/>
                    </a:solidFill>
                    <a:latin typeface="Adobe Arabic" panose="02040503050201020203" pitchFamily="18" charset="-78"/>
                  </a:rPr>
                  <a:t>الجهاز الشخصي</a:t>
                </a:r>
                <a:endParaRPr lang="ar-EG" sz="2800" b="1" dirty="0">
                  <a:solidFill>
                    <a:srgbClr val="C00000"/>
                  </a:solidFill>
                  <a:latin typeface="Adobe Arabic" panose="02040503050201020203" pitchFamily="18" charset="-78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507431" y="2367092"/>
              <a:ext cx="3685635" cy="741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SA" sz="2800" b="1" dirty="0" err="1">
                  <a:solidFill>
                    <a:srgbClr val="006666"/>
                  </a:solidFill>
                  <a:latin typeface="Adobe Arabic" panose="02040503050201020203" pitchFamily="18" charset="-78"/>
                </a:rPr>
                <a:t>لل</a:t>
              </a:r>
              <a:r>
                <a:rPr lang="ar-EG" sz="2800" b="1" dirty="0">
                  <a:solidFill>
                    <a:srgbClr val="006666"/>
                  </a:solidFill>
                  <a:latin typeface="Adobe Arabic" panose="02040503050201020203" pitchFamily="18" charset="-78"/>
                </a:rPr>
                <a:t>محافظة منك على أمن جهازك وملفاتك الشخصية قم بالتالي</a:t>
              </a:r>
              <a:endParaRPr lang="ar-EG" sz="2800" b="1" dirty="0">
                <a:solidFill>
                  <a:srgbClr val="C00000"/>
                </a:solidFill>
                <a:latin typeface="Adobe Arabic" panose="02040503050201020203" pitchFamily="18" charset="-7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4703" y="2259707"/>
            <a:ext cx="10589853" cy="981525"/>
            <a:chOff x="279462" y="5199885"/>
            <a:chExt cx="8240860" cy="11284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36593" y="5199885"/>
              <a:ext cx="652701" cy="84822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79462" y="5346556"/>
              <a:ext cx="7457130" cy="981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تركيب برامج مكافحة الفيروسات الغير مجانية و الحرص على تحديثها وفحص الجهاز بشكل دوري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36592" y="5360265"/>
              <a:ext cx="783730" cy="560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EG" sz="2400" dirty="0">
                  <a:solidFill>
                    <a:schemeClr val="bg1"/>
                  </a:solidFill>
                  <a:ea typeface="SimSun" panose="02010600030101010101" pitchFamily="2" charset="-122"/>
                </a:rPr>
                <a:t>1</a:t>
              </a:r>
              <a:endParaRPr lang="ar-SA" sz="24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49981" y="3196641"/>
            <a:ext cx="6168083" cy="737774"/>
            <a:chOff x="3311706" y="5199885"/>
            <a:chExt cx="5208616" cy="8482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36593" y="5199885"/>
              <a:ext cx="652701" cy="84822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311706" y="5329971"/>
              <a:ext cx="4497922" cy="527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5853"/>
                  </a:solidFill>
                  <a:ea typeface="SimSun" panose="02010600030101010101" pitchFamily="2" charset="-122"/>
                </a:rPr>
                <a:t>عدم الاتصال بالشبكات اللاسلكية العامة</a:t>
              </a:r>
              <a:endParaRPr lang="ar-SA" sz="2400" dirty="0">
                <a:solidFill>
                  <a:srgbClr val="005853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36592" y="5360265"/>
              <a:ext cx="783730" cy="560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EG" sz="2400" dirty="0">
                  <a:solidFill>
                    <a:schemeClr val="bg1"/>
                  </a:solidFill>
                  <a:ea typeface="SimSun" panose="02010600030101010101" pitchFamily="2" charset="-122"/>
                </a:rPr>
                <a:t>2</a:t>
              </a:r>
              <a:endParaRPr lang="ar-SA" sz="24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62945" y="4116912"/>
            <a:ext cx="6355117" cy="737774"/>
            <a:chOff x="3153764" y="5199885"/>
            <a:chExt cx="5366558" cy="8482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36593" y="5199885"/>
              <a:ext cx="652701" cy="84822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153764" y="5346556"/>
              <a:ext cx="4582828" cy="560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المداومة على تحديث نظام التشغيل والتطبيقات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36592" y="5360265"/>
              <a:ext cx="783730" cy="560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EG" sz="2400" dirty="0">
                  <a:solidFill>
                    <a:schemeClr val="bg1"/>
                  </a:solidFill>
                  <a:ea typeface="SimSun" panose="02010600030101010101" pitchFamily="2" charset="-122"/>
                </a:rPr>
                <a:t>3</a:t>
              </a:r>
              <a:endParaRPr lang="ar-SA" sz="24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6274" y="4982119"/>
            <a:ext cx="4593260" cy="737774"/>
            <a:chOff x="4641559" y="5199885"/>
            <a:chExt cx="3878763" cy="84822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36593" y="5199885"/>
              <a:ext cx="652701" cy="84822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641559" y="5346556"/>
              <a:ext cx="3095032" cy="574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الاحتفاظ بنسخة احتياطية 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36592" y="5360265"/>
              <a:ext cx="783730" cy="560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EG" sz="2400" dirty="0">
                  <a:solidFill>
                    <a:schemeClr val="bg1"/>
                  </a:solidFill>
                  <a:ea typeface="SimSun" panose="02010600030101010101" pitchFamily="2" charset="-122"/>
                </a:rPr>
                <a:t>3</a:t>
              </a:r>
              <a:endParaRPr lang="ar-SA" sz="24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  <p:pic>
        <p:nvPicPr>
          <p:cNvPr id="24" name="Picture 23" descr="Screen Clipping"/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6"/>
          <a:stretch>
            <a:fillRect/>
          </a:stretch>
        </p:blipFill>
        <p:spPr bwMode="auto">
          <a:xfrm>
            <a:off x="2774069" y="3007589"/>
            <a:ext cx="1933713" cy="275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عنصر نائب لرقم الشريحة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416269" y="6503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ar-SA" sz="4800" b="1" dirty="0">
                <a:solidFill>
                  <a:srgbClr val="22798B"/>
                </a:solidFill>
                <a:latin typeface="ae_AlHor" panose="02060603050605020204" pitchFamily="18" charset="-78"/>
                <a:ea typeface="+mn-ea"/>
                <a:cs typeface="ae_AlHor" panose="02060603050605020204" pitchFamily="18" charset="-78"/>
              </a:rPr>
              <a:t>           حماية بيانات المؤسسات المختصة لأصحاب الهمم</a:t>
            </a:r>
            <a:endParaRPr lang="ar-SA" sz="4800" b="1" dirty="0">
              <a:solidFill>
                <a:srgbClr val="22798B"/>
              </a:solidFill>
              <a:latin typeface="ae_AlHor" panose="02060603050605020204" pitchFamily="18" charset="-78"/>
              <a:ea typeface="+mn-ea"/>
              <a:cs typeface="ae_AlHor" panose="02060603050605020204" pitchFamily="18" charset="-78"/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r-SA" b="1" dirty="0">
                <a:solidFill>
                  <a:srgbClr val="C00000"/>
                </a:solidFill>
              </a:rPr>
              <a:t>الجدران النارية</a:t>
            </a:r>
            <a:endParaRPr lang="ar-SA" b="1" dirty="0">
              <a:solidFill>
                <a:srgbClr val="C00000"/>
              </a:solidFill>
            </a:endParaRPr>
          </a:p>
          <a:p>
            <a:r>
              <a:rPr lang="ar-SA" b="1" dirty="0">
                <a:solidFill>
                  <a:srgbClr val="C00000"/>
                </a:solidFill>
              </a:rPr>
              <a:t>مكافح الفيروسات </a:t>
            </a:r>
            <a:r>
              <a:rPr lang="en-US" b="1" dirty="0">
                <a:solidFill>
                  <a:srgbClr val="C00000"/>
                </a:solidFill>
              </a:rPr>
              <a:t>Anti-Virus</a:t>
            </a:r>
            <a:endParaRPr lang="ar-SA" b="1" dirty="0">
              <a:solidFill>
                <a:srgbClr val="C00000"/>
              </a:solidFill>
            </a:endParaRPr>
          </a:p>
          <a:p>
            <a:r>
              <a:rPr lang="ar-SA" b="1" dirty="0">
                <a:solidFill>
                  <a:srgbClr val="C00000"/>
                </a:solidFill>
              </a:rPr>
              <a:t>خصوصية البريد الإلكتروني </a:t>
            </a:r>
            <a:endParaRPr lang="ar-SA" b="1" dirty="0">
              <a:solidFill>
                <a:srgbClr val="C00000"/>
              </a:solidFill>
            </a:endParaRPr>
          </a:p>
          <a:p>
            <a:r>
              <a:rPr lang="ar-SA" b="1" dirty="0">
                <a:solidFill>
                  <a:srgbClr val="C00000"/>
                </a:solidFill>
              </a:rPr>
              <a:t>خصوصية نقل البيانات عن طريق متصفح الانترنت </a:t>
            </a:r>
            <a:endParaRPr lang="ar-SA" b="1" dirty="0">
              <a:solidFill>
                <a:srgbClr val="C00000"/>
              </a:solidFill>
            </a:endParaRPr>
          </a:p>
          <a:p>
            <a:r>
              <a:rPr lang="ar-SA" b="1" dirty="0">
                <a:solidFill>
                  <a:srgbClr val="C00000"/>
                </a:solidFill>
              </a:rPr>
              <a:t>تشفير بياناتك</a:t>
            </a:r>
            <a:endParaRPr lang="ar-SA" b="1" dirty="0">
              <a:solidFill>
                <a:srgbClr val="C00000"/>
              </a:solidFill>
            </a:endParaRPr>
          </a:p>
          <a:p>
            <a:r>
              <a:rPr lang="ar-SA" b="1" dirty="0">
                <a:solidFill>
                  <a:srgbClr val="C00000"/>
                </a:solidFill>
              </a:rPr>
              <a:t>المصادقة القوية (التحقق الثنائي)</a:t>
            </a:r>
            <a:endParaRPr lang="ar-SA" b="1" dirty="0">
              <a:solidFill>
                <a:srgbClr val="C00000"/>
              </a:solidFill>
            </a:endParaRPr>
          </a:p>
          <a:p>
            <a:endParaRPr lang="ar-SA" b="1" dirty="0">
              <a:solidFill>
                <a:srgbClr val="C00000"/>
              </a:solidFill>
            </a:endParaRPr>
          </a:p>
          <a:p>
            <a:endParaRPr lang="ar-SA" dirty="0"/>
          </a:p>
        </p:txBody>
      </p:sp>
      <p:sp>
        <p:nvSpPr>
          <p:cNvPr id="4" name="مستطيل 3"/>
          <p:cNvSpPr/>
          <p:nvPr/>
        </p:nvSpPr>
        <p:spPr>
          <a:xfrm>
            <a:off x="8820747" y="186809"/>
            <a:ext cx="2799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تابع حماية المؤسسات 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2" y="2126251"/>
            <a:ext cx="2360023" cy="2360023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540" y="1926214"/>
            <a:ext cx="532847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كلمة المرور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7091" y="147858"/>
            <a:ext cx="429490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3200" b="1" dirty="0">
                <a:solidFill>
                  <a:schemeClr val="bg1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كلمة المرور</a:t>
            </a:r>
            <a:endParaRPr lang="ar-EG" sz="32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94019" y="440243"/>
            <a:ext cx="3085613" cy="843353"/>
            <a:chOff x="-502406" y="915897"/>
            <a:chExt cx="2063750" cy="489585"/>
          </a:xfrm>
        </p:grpSpPr>
        <p:pic>
          <p:nvPicPr>
            <p:cNvPr id="16" name="Picture 15" descr="E:\صور\أشرقت\صص4فئىشئ_0003_Vector-Smart-Object.png"/>
            <p:cNvPicPr>
              <a:picLocks noChangeAspect="1"/>
            </p:cNvPicPr>
            <p:nvPr/>
          </p:nvPicPr>
          <p:blipFill rotWithShape="1"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5" b="49535"/>
            <a:stretch>
              <a:fillRect/>
            </a:stretch>
          </p:blipFill>
          <p:spPr bwMode="auto">
            <a:xfrm flipV="1">
              <a:off x="-502406" y="915897"/>
              <a:ext cx="2063750" cy="489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-502406" y="915897"/>
              <a:ext cx="1839198" cy="3971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algn="r"/>
              <a:r>
                <a:rPr lang="ar-EG" sz="2400" b="1" dirty="0">
                  <a:solidFill>
                    <a:srgbClr val="96005C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طرق اختيار كلمة المرور</a:t>
              </a:r>
              <a:endParaRPr lang="ar-EG" sz="2400" b="1" dirty="0">
                <a:solidFill>
                  <a:srgbClr val="96005C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73038" y="1794165"/>
            <a:ext cx="8396796" cy="603310"/>
            <a:chOff x="2473037" y="1794164"/>
            <a:chExt cx="8396796" cy="60331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2473037" y="1897131"/>
              <a:ext cx="7839277" cy="487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اختيار كلمة مرور قوية تحتوي على مجموعة من الاحرف والأرقام والرموز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473038" y="2566901"/>
            <a:ext cx="8396796" cy="603310"/>
            <a:chOff x="2473037" y="1794164"/>
            <a:chExt cx="8396796" cy="60331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473037" y="1897131"/>
              <a:ext cx="7839277" cy="487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استخدام كلمة مرور مستقلة لكل حساب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73038" y="3339638"/>
            <a:ext cx="8396796" cy="603310"/>
            <a:chOff x="2473037" y="1794164"/>
            <a:chExt cx="8396796" cy="60331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2473037" y="1897131"/>
              <a:ext cx="7839277" cy="487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عدم اختيار كلمة مرور مبنية على معلومات شخصية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473038" y="4112375"/>
            <a:ext cx="8396796" cy="956919"/>
            <a:chOff x="2473037" y="1794164"/>
            <a:chExt cx="8396796" cy="9569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473037" y="1897131"/>
              <a:ext cx="7839277" cy="853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عدم مشاركة ( الأرقام السرية للبطاقات  و المواقع  البنكية – الارقام السرية الخاصة بالمواقع الحكومية .. أبشر )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73038" y="4912956"/>
            <a:ext cx="8396796" cy="603310"/>
            <a:chOff x="2473037" y="1794164"/>
            <a:chExt cx="8396796" cy="60331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473037" y="1897131"/>
              <a:ext cx="7839277" cy="487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تغييرها بشكل دوري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pic>
        <p:nvPicPr>
          <p:cNvPr id="21" name="Picture 4" descr="ØµÙØ±Ø© Ø°Ø§Øª ØµÙØ©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22283"/>
          <a:stretch>
            <a:fillRect/>
          </a:stretch>
        </p:blipFill>
        <p:spPr bwMode="auto">
          <a:xfrm>
            <a:off x="1702676" y="2557239"/>
            <a:ext cx="1911995" cy="132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1"/>
          <p:cNvGrpSpPr/>
          <p:nvPr/>
        </p:nvGrpSpPr>
        <p:grpSpPr>
          <a:xfrm>
            <a:off x="462456" y="5629855"/>
            <a:ext cx="10407378" cy="603310"/>
            <a:chOff x="462455" y="1794164"/>
            <a:chExt cx="10407378" cy="603310"/>
          </a:xfrm>
        </p:grpSpPr>
        <p:pic>
          <p:nvPicPr>
            <p:cNvPr id="2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523" y="1794164"/>
              <a:ext cx="603310" cy="603310"/>
            </a:xfrm>
            <a:prstGeom prst="rect">
              <a:avLst/>
            </a:prstGeom>
          </p:spPr>
        </p:pic>
        <p:sp>
          <p:nvSpPr>
            <p:cNvPr id="24" name="Rectangle 43"/>
            <p:cNvSpPr/>
            <p:nvPr/>
          </p:nvSpPr>
          <p:spPr>
            <a:xfrm>
              <a:off x="462455" y="1897131"/>
              <a:ext cx="9849860" cy="467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ar-SA" sz="2400" dirty="0">
                  <a:solidFill>
                    <a:srgbClr val="002060"/>
                  </a:solidFill>
                  <a:ea typeface="SimSun" panose="02010600030101010101" pitchFamily="2" charset="-122"/>
                </a:rPr>
                <a:t>عدم حفظ كلمات المرور في المتصفحات ( كروم – انترنت اكسبلورر – سفاري ..)</a:t>
              </a:r>
              <a:endParaRPr lang="ar-SA" sz="2400" dirty="0">
                <a:solidFill>
                  <a:srgbClr val="002060"/>
                </a:solidFill>
                <a:ea typeface="SimSun" panose="02010600030101010101" pitchFamily="2" charset="-122"/>
              </a:endParaRPr>
            </a:p>
          </p:txBody>
        </p:sp>
      </p:grp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590" y="1678305"/>
            <a:ext cx="8549640" cy="829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ما لمقصود</a:t>
            </a:r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 </a:t>
            </a:r>
            <a:r>
              <a:rPr lang="ar-SA" alt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با</a:t>
            </a:r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لأمن السيبراني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8180" y="147955"/>
            <a:ext cx="5163820" cy="5835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200" b="1" dirty="0">
                <a:solidFill>
                  <a:schemeClr val="bg1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استعادة السيطرة بعد الاختراق</a:t>
            </a:r>
            <a:endParaRPr lang="ar-EG" sz="3200" b="1" dirty="0">
              <a:solidFill>
                <a:schemeClr val="bg1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69921" y="83898"/>
            <a:ext cx="4244952" cy="1398183"/>
            <a:chOff x="-46683" y="915423"/>
            <a:chExt cx="4963695" cy="1282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29" y="1689627"/>
              <a:ext cx="4830983" cy="5085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46683" y="915423"/>
              <a:ext cx="4877666" cy="87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SA" sz="2800" b="1" dirty="0">
                  <a:solidFill>
                    <a:srgbClr val="C00000"/>
                  </a:solidFill>
                </a:rPr>
                <a:t>احدى طرق ال</a:t>
              </a:r>
              <a:r>
                <a:rPr lang="ar-EG" sz="2800" b="1" dirty="0">
                  <a:solidFill>
                    <a:srgbClr val="C00000"/>
                  </a:solidFill>
                </a:rPr>
                <a:t>استعادة السيطرة بعد اختراق -الجهاز الشخصي</a:t>
              </a:r>
              <a:endParaRPr lang="ar-EG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9787" y="1672627"/>
              <a:ext cx="457225" cy="423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ar-EG" sz="2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flipH="1">
            <a:off x="647563" y="3550707"/>
            <a:ext cx="2839804" cy="2599060"/>
            <a:chOff x="2148840" y="3674492"/>
            <a:chExt cx="2560014" cy="2461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840" y="3674492"/>
              <a:ext cx="2560014" cy="246130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508897" y="4501360"/>
              <a:ext cx="1924456" cy="1136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rgbClr val="214863"/>
                  </a:solidFill>
                </a:rPr>
                <a:t>استعادة البيانات والمعلومات من النسخ الاحتياطية</a:t>
              </a:r>
              <a:endParaRPr lang="ar-EG" sz="2400" dirty="0">
                <a:solidFill>
                  <a:srgbClr val="214863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9698" y="3866982"/>
              <a:ext cx="433823" cy="502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800" b="1" dirty="0">
                  <a:solidFill>
                    <a:prstClr val="white"/>
                  </a:solidFill>
                </a:rPr>
                <a:t>4</a:t>
              </a:r>
              <a:endParaRPr lang="ar-EG" sz="2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49742" y="951648"/>
            <a:ext cx="2702377" cy="2599061"/>
            <a:chOff x="4780913" y="1350924"/>
            <a:chExt cx="2436127" cy="24613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913" y="1350924"/>
              <a:ext cx="2436127" cy="246130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115482" y="1608157"/>
              <a:ext cx="1863879" cy="1486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rgbClr val="1391A2"/>
                  </a:solidFill>
                </a:rPr>
                <a:t>فصل جهازك من الإنترنت حتى يُفصل الرابط بينك وبين المخترق</a:t>
              </a:r>
              <a:endParaRPr lang="ar-EG" sz="2400" dirty="0">
                <a:solidFill>
                  <a:srgbClr val="1391A2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9440" y="3104756"/>
              <a:ext cx="401425" cy="56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3200" b="1" dirty="0">
                  <a:solidFill>
                    <a:prstClr val="white"/>
                  </a:solidFill>
                </a:rPr>
                <a:t>1</a:t>
              </a:r>
              <a:endParaRPr lang="ar-EG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60854" y="1425714"/>
            <a:ext cx="2730308" cy="2599060"/>
            <a:chOff x="2462315" y="1350925"/>
            <a:chExt cx="2461306" cy="246130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15" y="1350925"/>
              <a:ext cx="2461306" cy="246130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981212" y="2316431"/>
              <a:ext cx="1425780" cy="903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800" dirty="0">
                  <a:solidFill>
                    <a:srgbClr val="EF5642"/>
                  </a:solidFill>
                </a:rPr>
                <a:t>إعادة تهيئة الجهاز</a:t>
              </a:r>
              <a:endParaRPr lang="ar-EG" sz="2800" dirty="0">
                <a:solidFill>
                  <a:srgbClr val="EF5642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75096" y="1598241"/>
              <a:ext cx="555387" cy="56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3200" b="1" dirty="0">
                  <a:solidFill>
                    <a:prstClr val="white"/>
                  </a:solidFill>
                </a:rPr>
                <a:t>2</a:t>
              </a:r>
              <a:endParaRPr lang="ar-EG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41095" y="2803636"/>
            <a:ext cx="2733709" cy="2599062"/>
            <a:chOff x="4537243" y="3743361"/>
            <a:chExt cx="2464372" cy="246130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243" y="3743361"/>
              <a:ext cx="2464372" cy="246130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4716638" y="4296758"/>
              <a:ext cx="2165188" cy="1136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rgbClr val="F48323"/>
                  </a:solidFill>
                </a:rPr>
                <a:t>تثبيت برامج حماية الفايروسات وإجراء فحص شامل للجهاز</a:t>
              </a:r>
              <a:endParaRPr lang="ar-EG" sz="2400" dirty="0">
                <a:solidFill>
                  <a:srgbClr val="F48323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35739" y="5497192"/>
              <a:ext cx="540196" cy="5021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800" b="1" dirty="0">
                  <a:solidFill>
                    <a:prstClr val="white"/>
                  </a:solidFill>
                </a:rPr>
                <a:t>3</a:t>
              </a:r>
              <a:endParaRPr lang="ar-EG" sz="2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22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49" y="3712557"/>
            <a:ext cx="2410460" cy="225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ØµÙØ±Ø© Ø°Ø§Øª ØµÙØ©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8" y="1500611"/>
            <a:ext cx="1937183" cy="19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57250" y="660402"/>
            <a:ext cx="7315200" cy="1325563"/>
          </a:xfrm>
        </p:spPr>
        <p:txBody>
          <a:bodyPr>
            <a:normAutofit/>
          </a:bodyPr>
          <a:lstStyle/>
          <a:p>
            <a:pPr algn="ctr"/>
            <a:r>
              <a:rPr lang="ar-SA" sz="32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طرق ايقاف المجرمين والمهاجمين </a:t>
            </a:r>
            <a:br>
              <a:rPr lang="ar-SA" sz="32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</a:br>
            <a:r>
              <a:rPr lang="ar-SA" sz="3200" b="1" dirty="0" err="1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السيبرانيون</a:t>
            </a:r>
            <a:r>
              <a:rPr lang="ar-SA" sz="32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 (حماية الأجهزة)</a:t>
            </a:r>
            <a:endParaRPr lang="ar-SA" sz="32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663701"/>
            <a:ext cx="10515600" cy="2927350"/>
          </a:xfrm>
        </p:spPr>
        <p:txBody>
          <a:bodyPr>
            <a:normAutofit/>
          </a:bodyPr>
          <a:lstStyle/>
          <a:p>
            <a:r>
              <a:rPr lang="ar-SA" sz="3200" b="1" dirty="0">
                <a:solidFill>
                  <a:srgbClr val="0070C0"/>
                </a:solidFill>
              </a:rPr>
              <a:t>ردع القراصنة: (الهجمات الإلكترونية ) </a:t>
            </a:r>
            <a:endParaRPr lang="ar-SA" sz="3200" b="1" dirty="0">
              <a:solidFill>
                <a:srgbClr val="0070C0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9209487" y="186809"/>
            <a:ext cx="2021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ايقاف المجرمين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1819275" y="2333536"/>
            <a:ext cx="93725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3200" dirty="0"/>
              <a:t>إيقاف المهاجمين والمجرمين السيبراني عمل شاق إذا لا توجد طريقة موحدة أو سلاح محدد لردعهم. وبرغم ذلك فالشركات والحكومات والمؤسسات الدولية.</a:t>
            </a:r>
            <a:endParaRPr lang="ar-SA" sz="3200" dirty="0"/>
          </a:p>
          <a:p>
            <a:r>
              <a:rPr lang="ar-SA" sz="3200" b="1" dirty="0">
                <a:solidFill>
                  <a:srgbClr val="C00000"/>
                </a:solidFill>
              </a:rPr>
              <a:t>بدأت في أخذ خطوات فعالة ومنظمة لتحجيم وإيقاف المجرمين السيبرانيون. </a:t>
            </a:r>
            <a:r>
              <a:rPr lang="ar-SA" sz="3200" dirty="0"/>
              <a:t>و فيما يلي نعرض تلك الجهود الدولية للحد من الإجرام السيبراني.</a:t>
            </a:r>
            <a:endParaRPr lang="ar-SA" sz="32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5440" y="1674495"/>
            <a:ext cx="9257030" cy="7683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4400" b="1" dirty="0">
                <a:solidFill>
                  <a:srgbClr val="22798B"/>
                </a:solidFill>
                <a:highlight>
                  <a:srgbClr val="FFFF00"/>
                </a:highlight>
                <a:latin typeface="ae_AlHor" panose="02060603050605020204" pitchFamily="18" charset="-78"/>
                <a:cs typeface="ae_AlHor" panose="02060603050605020204" pitchFamily="18" charset="-78"/>
              </a:rPr>
              <a:t>أساليب شهيرة في الاختراق وبعض </a:t>
            </a:r>
            <a:r>
              <a:rPr lang="ar-EG" sz="44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نتائجها</a:t>
            </a:r>
            <a:endParaRPr lang="ar-EG" sz="44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0988" y="1"/>
            <a:ext cx="429490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أساليب شهيرة في الاختراق</a:t>
            </a:r>
            <a:b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</a:br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وبعض نتائجها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38882" y="1505815"/>
            <a:ext cx="4021057" cy="3678434"/>
            <a:chOff x="2118393" y="1089428"/>
            <a:chExt cx="5024448" cy="47396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93" y="1089428"/>
              <a:ext cx="5024448" cy="473966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233141" y="3615802"/>
              <a:ext cx="784912" cy="515542"/>
            </a:xfrm>
            <a:prstGeom prst="rect">
              <a:avLst/>
            </a:prstGeom>
            <a:solidFill>
              <a:srgbClr val="EBEEF0"/>
            </a:solidFill>
          </p:spPr>
          <p:txBody>
            <a:bodyPr wrap="square">
              <a:spAutoFit/>
            </a:bodyPr>
            <a:lstStyle/>
            <a:p>
              <a:pPr algn="ctr"/>
              <a:endParaRPr lang="ar-EG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16743" y="2947865"/>
              <a:ext cx="2096921" cy="1070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b="1" dirty="0">
                  <a:solidFill>
                    <a:srgbClr val="C00000"/>
                  </a:solidFill>
                </a:rPr>
                <a:t>أساليب شهيرة في الاختراق</a:t>
              </a:r>
              <a:endParaRPr lang="ar-EG" sz="24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38" y="5043190"/>
            <a:ext cx="3568397" cy="1016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955" y="4178024"/>
            <a:ext cx="2464119" cy="561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49" y="1227636"/>
            <a:ext cx="3186824" cy="582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57" y="1953217"/>
            <a:ext cx="3625996" cy="459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3" y="4271781"/>
            <a:ext cx="2936643" cy="4592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45790" y="1195888"/>
            <a:ext cx="3061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الاصطياد الإلكتروني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46921" y="2059062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1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32996" y="4192769"/>
            <a:ext cx="2490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الهندسة الاجتماعية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99280" y="3625380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2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30466" y="5520507"/>
            <a:ext cx="3216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ملفات طروادة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39214" y="4344830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3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6542" y="4270098"/>
            <a:ext cx="3049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انتحال الشخصية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60936" y="3669547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4</a:t>
            </a:r>
            <a:endParaRPr lang="ar-EG" sz="28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44289" y="2036093"/>
            <a:ext cx="3467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b="1" dirty="0">
                <a:solidFill>
                  <a:srgbClr val="002060"/>
                </a:solidFill>
              </a:rPr>
              <a:t>الابتزاز الإلكتروني</a:t>
            </a:r>
            <a:endParaRPr lang="ar-EG" sz="2400" b="1" dirty="0"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47585" y="2412420"/>
            <a:ext cx="513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>
                <a:solidFill>
                  <a:schemeClr val="bg1"/>
                </a:solidFill>
              </a:rPr>
              <a:t>5</a:t>
            </a:r>
            <a:endParaRPr lang="ar-EG" sz="2800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17" y="279082"/>
            <a:ext cx="1963024" cy="161792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أخطاء المستخدمين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86833" y="334585"/>
            <a:ext cx="4621929" cy="619522"/>
            <a:chOff x="-1349490" y="0"/>
            <a:chExt cx="4283521" cy="43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1" y="0"/>
              <a:ext cx="2926080" cy="436880"/>
            </a:xfrm>
            <a:prstGeom prst="rect">
              <a:avLst/>
            </a:prstGeom>
          </p:spPr>
        </p:pic>
        <p:sp>
          <p:nvSpPr>
            <p:cNvPr id="5" name="Text Box 3125"/>
            <p:cNvSpPr txBox="1"/>
            <p:nvPr/>
          </p:nvSpPr>
          <p:spPr>
            <a:xfrm>
              <a:off x="-1349490" y="31030"/>
              <a:ext cx="3805861" cy="37077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rtl="0">
                <a:lnSpc>
                  <a:spcPct val="115000"/>
                </a:lnSpc>
              </a:pPr>
              <a:r>
                <a:rPr lang="ar-EG" sz="2400" b="1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سهولة الوقوع في فخ الاصطياد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3126"/>
            <p:cNvSpPr txBox="1"/>
            <p:nvPr/>
          </p:nvSpPr>
          <p:spPr>
            <a:xfrm>
              <a:off x="2456372" y="60791"/>
              <a:ext cx="477658" cy="341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algn="ctr" rtl="1">
                <a:spcAft>
                  <a:spcPts val="0"/>
                </a:spcAft>
              </a:pPr>
              <a:r>
                <a:rPr lang="ar-EG" sz="2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96921" y="1834589"/>
            <a:ext cx="6234240" cy="37502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897945" y="3837355"/>
            <a:ext cx="2298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dirty="0">
                <a:solidFill>
                  <a:schemeClr val="bg1"/>
                </a:solidFill>
              </a:rPr>
              <a:t>استغلال وسائل تقنية المعلومات لمحاولة خداع الضحية للكشف عن معلوماته السرية 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4196" y="2682559"/>
            <a:ext cx="17612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800" b="1" dirty="0"/>
              <a:t>ما هو الاصطياد الإلكتروني؟</a:t>
            </a:r>
            <a:endParaRPr lang="ar-EG" sz="2800" b="1" dirty="0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019364"/>
            <a:ext cx="8463526" cy="5063597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1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2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381000"/>
            <a:ext cx="3152775" cy="5429250"/>
          </a:xfrm>
          <a:prstGeom prst="rect">
            <a:avLst/>
          </a:prstGeom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3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33" y="409575"/>
            <a:ext cx="3363634" cy="5562600"/>
          </a:xfrm>
          <a:prstGeom prst="rect">
            <a:avLst/>
          </a:prstGeom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4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92" y="0"/>
            <a:ext cx="3121708" cy="6761060"/>
          </a:xfrm>
          <a:prstGeom prst="rect">
            <a:avLst/>
          </a:prstGeom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شخص, تشبث, يد, داخلي&#10;&#10;تم إنشاء الوصف تلقائياً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736"/>
          <a:stretch>
            <a:fillRect/>
          </a:stretch>
        </p:blipFill>
        <p:spPr>
          <a:xfrm>
            <a:off x="1786384" y="1629336"/>
            <a:ext cx="2364317" cy="2015931"/>
          </a:xfrm>
          <a:prstGeom prst="rect">
            <a:avLst/>
          </a:prstGeom>
        </p:spPr>
      </p:pic>
      <p:pic>
        <p:nvPicPr>
          <p:cNvPr id="5122" name="Picture 2" descr="ÙØªÙØ¬Ø© Ø¨Ø­Ø« Ø§ÙØµÙØ± Ø¹Ù âªEavesdropping devicesâ¬â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r="4" b="6002"/>
          <a:stretch>
            <a:fillRect/>
          </a:stretch>
        </p:blipFill>
        <p:spPr bwMode="auto">
          <a:xfrm>
            <a:off x="4579082" y="1551592"/>
            <a:ext cx="2364317" cy="21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عنصر نائب للمحتوى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" b="3"/>
          <a:stretch>
            <a:fillRect/>
          </a:stretch>
        </p:blipFill>
        <p:spPr>
          <a:xfrm>
            <a:off x="7845720" y="1357352"/>
            <a:ext cx="2559896" cy="2559898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</a:t>
            </a:r>
            <a:r>
              <a:rPr lang="ar-Q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5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5935226" y="1266693"/>
            <a:ext cx="404149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ar-SA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ما هو الأمن السيبراني؟</a:t>
            </a:r>
            <a:endParaRPr lang="ar-SA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147" name="عنوان فرعي 5"/>
          <p:cNvSpPr>
            <a:spLocks noGrp="1"/>
          </p:cNvSpPr>
          <p:nvPr>
            <p:ph type="subTitle" idx="1"/>
          </p:nvPr>
        </p:nvSpPr>
        <p:spPr>
          <a:xfrm>
            <a:off x="1316990" y="2273935"/>
            <a:ext cx="8934450" cy="1994535"/>
          </a:xfrm>
        </p:spPr>
        <p:txBody>
          <a:bodyPr>
            <a:normAutofit lnSpcReduction="10000"/>
          </a:bodyPr>
          <a:lstStyle/>
          <a:p>
            <a:pPr algn="r" eaLnBrk="1" hangingPunct="1"/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الأمن </a:t>
            </a:r>
            <a:r>
              <a:rPr lang="ar-SA" altLang="ar-SA" sz="2800" dirty="0" err="1">
                <a:latin typeface="ae_AlMohanad" pitchFamily="18" charset="0"/>
                <a:cs typeface="ae_AlMohanad" pitchFamily="18" charset="0"/>
              </a:rPr>
              <a:t>السيبراني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 </a:t>
            </a:r>
            <a:r>
              <a:rPr lang="ar-SA" altLang="ar-SA" dirty="0">
                <a:latin typeface="ae_AlMohanad" pitchFamily="18" charset="0"/>
                <a:cs typeface="ae_AlMohanad" pitchFamily="18" charset="0"/>
              </a:rPr>
              <a:t>(</a:t>
            </a:r>
            <a:r>
              <a:rPr lang="en-US" altLang="ar-SA" dirty="0" err="1">
                <a:latin typeface="ae_AlMohanad" pitchFamily="18" charset="0"/>
                <a:cs typeface="ae_AlMohanad" pitchFamily="18" charset="0"/>
              </a:rPr>
              <a:t>CyberSecurity</a:t>
            </a:r>
            <a:r>
              <a:rPr lang="ar-SA" altLang="ar-SA" dirty="0">
                <a:latin typeface="ae_AlMohanad" pitchFamily="18" charset="0"/>
                <a:cs typeface="ae_AlMohanad" pitchFamily="18" charset="0"/>
              </a:rPr>
              <a:t>)</a:t>
            </a:r>
            <a:endParaRPr lang="ar-SA" altLang="ar-SA" dirty="0">
              <a:latin typeface="ae_AlMohanad" pitchFamily="18" charset="0"/>
              <a:cs typeface="ae_AlMohanad" pitchFamily="18" charset="0"/>
            </a:endParaRPr>
          </a:p>
          <a:p>
            <a:pPr algn="r" eaLnBrk="1" hangingPunct="1"/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هو الجهد المستمر لحماية الشبكات  وكافة البيانات من الاستخدام 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eaLnBrk="1" hangingPunct="1"/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الغير مصرح (</a:t>
            </a:r>
            <a:r>
              <a:rPr lang="en-US" altLang="ar-SA" sz="2800" dirty="0">
                <a:solidFill>
                  <a:srgbClr val="C00000"/>
                </a:solidFill>
                <a:latin typeface="ae_AlMohanad" pitchFamily="18" charset="0"/>
                <a:cs typeface="ae_AlMohanad" pitchFamily="18" charset="0"/>
              </a:rPr>
              <a:t>unauthorized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) أو التلف (</a:t>
            </a:r>
            <a:r>
              <a:rPr lang="en-US" altLang="ar-SA" sz="2800" dirty="0">
                <a:solidFill>
                  <a:srgbClr val="C00000"/>
                </a:solidFill>
                <a:latin typeface="ae_AlMohanad" pitchFamily="18" charset="0"/>
                <a:cs typeface="ae_AlMohanad" pitchFamily="18" charset="0"/>
              </a:rPr>
              <a:t>harm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).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eaLnBrk="1" hangingPunct="1"/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eaLnBrk="1" hangingPunct="1"/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</p:txBody>
      </p:sp>
      <p:pic>
        <p:nvPicPr>
          <p:cNvPr id="6148" name="صورة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812241"/>
            <a:ext cx="48895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ÙØªÙØ¬Ø© Ø¨Ø­Ø« Ø§ÙØµÙØ± Ø¹Ù âªData theft devicesâ¬â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48" y="1225052"/>
            <a:ext cx="3425609" cy="1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ØµÙØ±Ø© Ø°Ø§Øª ØµÙØ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283" y="2081454"/>
            <a:ext cx="3433324" cy="10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ÙØªÙØ¬Ø© Ø¨Ø­Ø« Ø§ÙØµÙØ± Ø¹Ù âªEavesdropping devicesâ¬â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 r="15282" b="-4"/>
          <a:stretch>
            <a:fillRect/>
          </a:stretch>
        </p:blipFill>
        <p:spPr bwMode="auto">
          <a:xfrm>
            <a:off x="2564741" y="3235036"/>
            <a:ext cx="3423916" cy="34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7980988" y="251432"/>
            <a:ext cx="42949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S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الاصطياد الالكتروني مثال </a:t>
            </a:r>
            <a:r>
              <a:rPr lang="ar-QA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6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96213" y="2271280"/>
            <a:ext cx="2219325" cy="5619750"/>
          </a:xfrm>
          <a:prstGeom prst="rect">
            <a:avLst/>
          </a:prstGeom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1390" y="0"/>
            <a:ext cx="4964430" cy="9531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تابع (التعامل مع الإساءة </a:t>
            </a:r>
            <a:b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</a:br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في مواقع التواصل الاجتماعي)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86833" y="334585"/>
            <a:ext cx="4621929" cy="619522"/>
            <a:chOff x="-1349490" y="0"/>
            <a:chExt cx="4283521" cy="43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1" y="0"/>
              <a:ext cx="2926080" cy="436880"/>
            </a:xfrm>
            <a:prstGeom prst="rect">
              <a:avLst/>
            </a:prstGeom>
          </p:spPr>
        </p:pic>
        <p:sp>
          <p:nvSpPr>
            <p:cNvPr id="5" name="Text Box 3125"/>
            <p:cNvSpPr txBox="1"/>
            <p:nvPr/>
          </p:nvSpPr>
          <p:spPr>
            <a:xfrm>
              <a:off x="-1349490" y="31030"/>
              <a:ext cx="3805861" cy="37077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rtl="0">
                <a:lnSpc>
                  <a:spcPct val="115000"/>
                </a:lnSpc>
              </a:pPr>
              <a:r>
                <a:rPr lang="ar-EG" sz="2400" b="1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تتبع الروابط بدون تدقيق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3126"/>
            <p:cNvSpPr txBox="1"/>
            <p:nvPr/>
          </p:nvSpPr>
          <p:spPr>
            <a:xfrm>
              <a:off x="2456372" y="60791"/>
              <a:ext cx="477658" cy="341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algn="ctr" rtl="1">
                <a:spcAft>
                  <a:spcPts val="0"/>
                </a:spcAft>
              </a:pPr>
              <a:r>
                <a:rPr lang="ar-EG" sz="2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15729" y="1413543"/>
            <a:ext cx="6229771" cy="828361"/>
            <a:chOff x="840180" y="1442952"/>
            <a:chExt cx="6745955" cy="8632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81550" y="-1498418"/>
              <a:ext cx="863216" cy="674595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465939" y="1648151"/>
              <a:ext cx="3211621" cy="481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ar-EG" sz="2400" b="1" dirty="0"/>
                <a:t>يجب التأكد من مصدر الرابط</a:t>
              </a:r>
              <a:endParaRPr lang="ar-EG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56210" y="2301094"/>
            <a:ext cx="6229771" cy="828361"/>
            <a:chOff x="1121895" y="2454541"/>
            <a:chExt cx="6745955" cy="863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63265" y="-486829"/>
              <a:ext cx="863216" cy="67459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553199" y="2681587"/>
              <a:ext cx="6108712" cy="481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ar-EG" sz="2400" b="1" dirty="0">
                  <a:solidFill>
                    <a:schemeClr val="bg1"/>
                  </a:solidFill>
                </a:rPr>
                <a:t>لا تقم بفتح روابط تصلك إلى بريدك لزيارة مواقع البنوك</a:t>
              </a:r>
              <a:endParaRPr lang="ar-EG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15728" y="3188645"/>
            <a:ext cx="6229773" cy="828361"/>
            <a:chOff x="840178" y="3466130"/>
            <a:chExt cx="6745957" cy="8632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81549" y="524759"/>
              <a:ext cx="863216" cy="67459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179592" y="3631495"/>
              <a:ext cx="6057192" cy="481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b="1" dirty="0">
                  <a:solidFill>
                    <a:schemeClr val="bg1"/>
                  </a:solidFill>
                </a:rPr>
                <a:t>قم بتهجئة العنوان قبل فتحه</a:t>
              </a:r>
              <a:endParaRPr lang="ar-EG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15682" y="4085189"/>
            <a:ext cx="6229773" cy="828360"/>
            <a:chOff x="1040133" y="4477719"/>
            <a:chExt cx="6745957" cy="86321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81504" y="1536348"/>
              <a:ext cx="863216" cy="674595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409698" y="4650999"/>
              <a:ext cx="6121682" cy="481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b="1" dirty="0">
                  <a:solidFill>
                    <a:schemeClr val="bg1"/>
                  </a:solidFill>
                </a:rPr>
                <a:t>عدم الوثوق بأي شخص مجهول في الفضاء الإلكتروني</a:t>
              </a:r>
              <a:endParaRPr lang="ar-EG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3448" y="4981735"/>
            <a:ext cx="6229771" cy="828361"/>
            <a:chOff x="1040133" y="5489308"/>
            <a:chExt cx="6745955" cy="86321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81503" y="2547938"/>
              <a:ext cx="863216" cy="674595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654915" y="5647102"/>
              <a:ext cx="5615738" cy="481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ar-EG" sz="2400" b="1" dirty="0"/>
                <a:t>احذر مواقع التصويتات التي تنتشر من فترة لأخرى</a:t>
              </a:r>
              <a:endParaRPr lang="ar-EG" sz="2400" b="1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23" y="2550136"/>
            <a:ext cx="2719787" cy="262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0988" y="1"/>
            <a:ext cx="429490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تابع (التعامل مع الإساءة </a:t>
            </a:r>
            <a:b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</a:br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في مواقع التواصل الاجتماعي)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30328" y="324557"/>
            <a:ext cx="5430128" cy="619522"/>
            <a:chOff x="-1677437" y="0"/>
            <a:chExt cx="4611468" cy="43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1" y="0"/>
              <a:ext cx="2926080" cy="436880"/>
            </a:xfrm>
            <a:prstGeom prst="rect">
              <a:avLst/>
            </a:prstGeom>
          </p:spPr>
        </p:pic>
        <p:sp>
          <p:nvSpPr>
            <p:cNvPr id="5" name="Text Box 3125"/>
            <p:cNvSpPr txBox="1"/>
            <p:nvPr/>
          </p:nvSpPr>
          <p:spPr>
            <a:xfrm>
              <a:off x="-1677437" y="31030"/>
              <a:ext cx="4133808" cy="37077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rtl="0">
                <a:lnSpc>
                  <a:spcPct val="115000"/>
                </a:lnSpc>
              </a:pPr>
              <a:r>
                <a:rPr lang="ar-EG" sz="2400" b="1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الاسترسال في تتبع الروابط والوصلات الدعائية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3126"/>
            <p:cNvSpPr txBox="1"/>
            <p:nvPr/>
          </p:nvSpPr>
          <p:spPr>
            <a:xfrm>
              <a:off x="2456372" y="60791"/>
              <a:ext cx="477658" cy="341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algn="ctr" rtl="1">
                <a:spcAft>
                  <a:spcPts val="0"/>
                </a:spcAft>
              </a:pPr>
              <a:r>
                <a:rPr lang="ar-EG" sz="2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rot="20913224">
            <a:off x="5627003" y="1367983"/>
            <a:ext cx="4441267" cy="1717845"/>
            <a:chOff x="743803" y="940259"/>
            <a:chExt cx="3747564" cy="1565154"/>
          </a:xfrm>
        </p:grpSpPr>
        <p:grpSp>
          <p:nvGrpSpPr>
            <p:cNvPr id="8" name="Group 7"/>
            <p:cNvGrpSpPr/>
            <p:nvPr/>
          </p:nvGrpSpPr>
          <p:grpSpPr>
            <a:xfrm>
              <a:off x="743803" y="940259"/>
              <a:ext cx="3747564" cy="1565154"/>
              <a:chOff x="570782" y="4194381"/>
              <a:chExt cx="8292176" cy="220914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82" y="4194381"/>
                <a:ext cx="8196702" cy="2209146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910242" y="4915575"/>
                <a:ext cx="2952716" cy="672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r-EG" sz="2800" b="1" dirty="0">
                    <a:solidFill>
                      <a:prstClr val="white"/>
                    </a:solidFill>
                  </a:rPr>
                  <a:t>1</a:t>
                </a:r>
                <a:endParaRPr lang="ar-EG" sz="28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45296" y="4605055"/>
                <a:ext cx="913537" cy="672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ar-EG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904175" y="1333182"/>
              <a:ext cx="2434260" cy="757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b="1" dirty="0">
                  <a:solidFill>
                    <a:srgbClr val="002060"/>
                  </a:solidFill>
                </a:rPr>
                <a:t>يجب أن يكون </a:t>
              </a:r>
              <a:br>
                <a:rPr lang="ar-EG" sz="2400" b="1" dirty="0">
                  <a:solidFill>
                    <a:srgbClr val="002060"/>
                  </a:solidFill>
                </a:rPr>
              </a:br>
              <a:r>
                <a:rPr lang="ar-EG" sz="2400" b="1" dirty="0">
                  <a:solidFill>
                    <a:srgbClr val="002060"/>
                  </a:solidFill>
                </a:rPr>
                <a:t>هناك ثقافة تجاهل الإعلانات</a:t>
              </a:r>
              <a:endParaRPr lang="ar-EG" sz="2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20913224">
            <a:off x="1328257" y="1990019"/>
            <a:ext cx="4374272" cy="1717845"/>
            <a:chOff x="4714497" y="1489221"/>
            <a:chExt cx="3773535" cy="1565154"/>
          </a:xfrm>
        </p:grpSpPr>
        <p:grpSp>
          <p:nvGrpSpPr>
            <p:cNvPr id="14" name="Group 13"/>
            <p:cNvGrpSpPr/>
            <p:nvPr/>
          </p:nvGrpSpPr>
          <p:grpSpPr>
            <a:xfrm>
              <a:off x="4714497" y="1489221"/>
              <a:ext cx="3773535" cy="1565154"/>
              <a:chOff x="570780" y="4194380"/>
              <a:chExt cx="8349640" cy="220914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80" y="4194380"/>
                <a:ext cx="8196702" cy="2209146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967704" y="5094415"/>
                <a:ext cx="2952716" cy="672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r-EG" sz="2800" b="1" dirty="0">
                    <a:solidFill>
                      <a:prstClr val="white"/>
                    </a:solidFill>
                  </a:rPr>
                  <a:t>2</a:t>
                </a:r>
                <a:endParaRPr lang="ar-EG" sz="28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345298" y="4744055"/>
                <a:ext cx="913537" cy="672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ar-EG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807787" y="1795232"/>
              <a:ext cx="2545772" cy="109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b="1" dirty="0">
                  <a:solidFill>
                    <a:srgbClr val="002060"/>
                  </a:solidFill>
                </a:rPr>
                <a:t>كثير من </a:t>
              </a:r>
              <a:br>
                <a:rPr lang="ar-EG" sz="2400" b="1" dirty="0">
                  <a:solidFill>
                    <a:srgbClr val="002060"/>
                  </a:solidFill>
                </a:rPr>
              </a:br>
              <a:r>
                <a:rPr lang="ar-EG" sz="2400" b="1" dirty="0">
                  <a:solidFill>
                    <a:srgbClr val="002060"/>
                  </a:solidFill>
                </a:rPr>
                <a:t>البرمجيات الخبيثة تتسلل عن طريق الإعلانات</a:t>
              </a:r>
              <a:endParaRPr lang="ar-EG" sz="24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9" name="Pictur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8" y="3614704"/>
            <a:ext cx="3539864" cy="2644599"/>
          </a:xfrm>
          <a:prstGeom prst="rect">
            <a:avLst/>
          </a:prstGeom>
        </p:spPr>
      </p:pic>
      <p:sp>
        <p:nvSpPr>
          <p:cNvPr id="20" name="عنصر نائب لرقم الشريحة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0988" y="1"/>
            <a:ext cx="429490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تابع (التعامل مع الإساءة </a:t>
            </a:r>
            <a:b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</a:br>
            <a:r>
              <a:rPr lang="ar-EG" sz="2800" b="1" dirty="0">
                <a:solidFill>
                  <a:prstClr val="white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في مواقع التواصل الاجتماعي)</a:t>
            </a:r>
            <a:endParaRPr lang="ar-EG" sz="2800" b="1" dirty="0">
              <a:solidFill>
                <a:prstClr val="white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1553" y="237963"/>
            <a:ext cx="5430128" cy="619522"/>
            <a:chOff x="-1677437" y="0"/>
            <a:chExt cx="4611468" cy="43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1" y="0"/>
              <a:ext cx="2926080" cy="436880"/>
            </a:xfrm>
            <a:prstGeom prst="rect">
              <a:avLst/>
            </a:prstGeom>
          </p:spPr>
        </p:pic>
        <p:sp>
          <p:nvSpPr>
            <p:cNvPr id="5" name="Text Box 3125"/>
            <p:cNvSpPr txBox="1"/>
            <p:nvPr/>
          </p:nvSpPr>
          <p:spPr>
            <a:xfrm>
              <a:off x="-1677437" y="31030"/>
              <a:ext cx="4133808" cy="37077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rtl="0">
                <a:lnSpc>
                  <a:spcPct val="115000"/>
                </a:lnSpc>
              </a:pPr>
              <a:r>
                <a:rPr lang="ar-EG" sz="2400" b="1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تحميل البرامج غير الموثوقة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3126"/>
            <p:cNvSpPr txBox="1"/>
            <p:nvPr/>
          </p:nvSpPr>
          <p:spPr>
            <a:xfrm>
              <a:off x="2456372" y="60791"/>
              <a:ext cx="477658" cy="341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noAutofit/>
            </a:bodyPr>
            <a:lstStyle/>
            <a:p>
              <a:pPr algn="ctr" rtl="1">
                <a:spcAft>
                  <a:spcPts val="0"/>
                </a:spcAft>
              </a:pPr>
              <a:r>
                <a:rPr lang="ar-EG" sz="2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4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flipH="1">
            <a:off x="5322003" y="1613445"/>
            <a:ext cx="6060443" cy="1184564"/>
            <a:chOff x="2709485" y="804129"/>
            <a:chExt cx="6060443" cy="11845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7" t="67121" r="17157" b="15606"/>
            <a:stretch>
              <a:fillRect/>
            </a:stretch>
          </p:blipFill>
          <p:spPr>
            <a:xfrm>
              <a:off x="2709485" y="804129"/>
              <a:ext cx="6060443" cy="118456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63488" y="1046331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ar-EG" sz="2400" dirty="0">
                  <a:solidFill>
                    <a:srgbClr val="002060"/>
                  </a:solidFill>
                </a:rPr>
                <a:t>تأكد من تحميل البرامج من المتجر الرسمي سواء </a:t>
              </a:r>
              <a:r>
                <a:rPr lang="ar-EG" sz="2400" dirty="0" err="1">
                  <a:solidFill>
                    <a:srgbClr val="002060"/>
                  </a:solidFill>
                </a:rPr>
                <a:t>أندرويد</a:t>
              </a:r>
              <a:r>
                <a:rPr lang="ar-EG" sz="2400" dirty="0">
                  <a:solidFill>
                    <a:srgbClr val="002060"/>
                  </a:solidFill>
                </a:rPr>
                <a:t> أو أبل</a:t>
              </a:r>
              <a:endParaRPr lang="ar-EG" sz="2400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374" y="1143014"/>
              <a:ext cx="564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chemeClr val="bg1"/>
                  </a:solidFill>
                </a:rPr>
                <a:t>1</a:t>
              </a:r>
              <a:endParaRPr lang="ar-EG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flipH="1">
            <a:off x="4856995" y="2590820"/>
            <a:ext cx="6060443" cy="1184564"/>
            <a:chOff x="2709485" y="804129"/>
            <a:chExt cx="6060443" cy="11845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7" t="67121" r="17157" b="15606"/>
            <a:stretch>
              <a:fillRect/>
            </a:stretch>
          </p:blipFill>
          <p:spPr>
            <a:xfrm>
              <a:off x="2709485" y="804129"/>
              <a:ext cx="6060443" cy="118456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879734" y="1107627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ar-EG" sz="2400" dirty="0">
                  <a:solidFill>
                    <a:srgbClr val="002060"/>
                  </a:solidFill>
                </a:rPr>
                <a:t>لا تثق بأي دعاية لأي برنامج إلا بعد قراءة التعليقات وتقييم المستخدمين له</a:t>
              </a:r>
              <a:endParaRPr lang="ar-EG" sz="2400" dirty="0">
                <a:solidFill>
                  <a:srgbClr val="00206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55374" y="1143014"/>
              <a:ext cx="564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chemeClr val="bg1"/>
                  </a:solidFill>
                </a:rPr>
                <a:t>2</a:t>
              </a:r>
              <a:endParaRPr lang="ar-EG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H="1">
            <a:off x="4430968" y="3523648"/>
            <a:ext cx="6060443" cy="1184564"/>
            <a:chOff x="2709485" y="804129"/>
            <a:chExt cx="6060443" cy="11845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7" t="67121" r="17157" b="15606"/>
            <a:stretch>
              <a:fillRect/>
            </a:stretch>
          </p:blipFill>
          <p:spPr>
            <a:xfrm>
              <a:off x="2709485" y="804129"/>
              <a:ext cx="6060443" cy="118456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863687" y="1067589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ar-EG" sz="2400" dirty="0">
                  <a:solidFill>
                    <a:srgbClr val="002060"/>
                  </a:solidFill>
                </a:rPr>
                <a:t>حمل ما تحتاج إليه فقط حدث البرامج والتطبيقات من حين لآخر</a:t>
              </a:r>
              <a:endParaRPr lang="ar-EG" sz="2400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374" y="1143014"/>
              <a:ext cx="564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chemeClr val="bg1"/>
                  </a:solidFill>
                </a:rPr>
                <a:t>3</a:t>
              </a:r>
              <a:endParaRPr lang="ar-EG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3916617" y="4473865"/>
            <a:ext cx="6060443" cy="1184564"/>
            <a:chOff x="2709485" y="804129"/>
            <a:chExt cx="6060443" cy="118456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7" t="67121" r="17157" b="15606"/>
            <a:stretch>
              <a:fillRect/>
            </a:stretch>
          </p:blipFill>
          <p:spPr>
            <a:xfrm>
              <a:off x="2709485" y="804129"/>
              <a:ext cx="6060443" cy="118456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903001" y="1074914"/>
              <a:ext cx="48661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rgbClr val="002060"/>
                  </a:solidFill>
                </a:rPr>
                <a:t>كما أن هناك اصطياد في المواقع فهناك اصطياد في التطبيقات والفكرة واحدة (سرقة بياناتك)</a:t>
              </a:r>
              <a:endParaRPr lang="ar-EG" sz="2400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55374" y="1143014"/>
              <a:ext cx="5645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400" dirty="0">
                  <a:solidFill>
                    <a:schemeClr val="bg1"/>
                  </a:solidFill>
                </a:rPr>
                <a:t>4</a:t>
              </a:r>
              <a:endParaRPr lang="ar-EG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163" r="11933"/>
          <a:stretch>
            <a:fillRect/>
          </a:stretch>
        </p:blipFill>
        <p:spPr>
          <a:xfrm>
            <a:off x="1342273" y="1995607"/>
            <a:ext cx="3533840" cy="2653795"/>
          </a:xfrm>
          <a:prstGeom prst="rect">
            <a:avLst/>
          </a:prstGeom>
        </p:spPr>
      </p:pic>
      <p:sp>
        <p:nvSpPr>
          <p:cNvPr id="24" name="عنصر نائب لرقم الشريحة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458" y="1688419"/>
            <a:ext cx="575189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طرق الحماية من </a:t>
            </a:r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الاختراق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3257931"/>
            <a:ext cx="4034157" cy="282391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27" y="2934081"/>
            <a:ext cx="4034157" cy="2823910"/>
          </a:xfrm>
          <a:prstGeom prst="rect">
            <a:avLst/>
          </a:prstGeom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43875" y="167986"/>
            <a:ext cx="403859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>
                <a:solidFill>
                  <a:schemeClr val="bg1"/>
                </a:solidFill>
              </a:rPr>
              <a:t>طرق المصادقة </a:t>
            </a:r>
            <a:endParaRPr lang="ar-EG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14800" y="828660"/>
            <a:ext cx="391019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ar-EG" sz="24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16737" r="12413" b="11099"/>
          <a:stretch>
            <a:fillRect/>
          </a:stretch>
        </p:blipFill>
        <p:spPr>
          <a:xfrm>
            <a:off x="620293" y="563461"/>
            <a:ext cx="1719703" cy="1236639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44" y="2055929"/>
            <a:ext cx="10058400" cy="2894216"/>
          </a:xfrm>
          <a:prstGeom prst="rect">
            <a:avLst/>
          </a:prstGeom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r" rtl="1">
              <a:lnSpc>
                <a:spcPct val="120000"/>
              </a:lnSpc>
            </a:pPr>
            <a:r>
              <a:rPr lang="ar-SA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sym typeface="+mn-ea"/>
              </a:rPr>
              <a:t>الامن السيبرالي</a:t>
            </a:r>
            <a:r>
              <a:rPr lang="ar-SA" altLang="en-US">
                <a:sym typeface="+mn-ea"/>
              </a:rPr>
              <a:t> هو مجال عام يندرج تحته ثلاثة محاور:</a:t>
            </a:r>
            <a:endParaRPr lang="ar-SA" altLang="en-US"/>
          </a:p>
          <a:p>
            <a:pPr marL="514350" indent="-514350" algn="r" rtl="1">
              <a:lnSpc>
                <a:spcPct val="120000"/>
              </a:lnSpc>
              <a:buAutoNum type="arabicPeriod"/>
            </a:pPr>
            <a:r>
              <a:rPr lang="ar-SA" altLang="en-US">
                <a:sym typeface="+mn-ea"/>
              </a:rPr>
              <a:t>امن المعلومات الشخصية </a:t>
            </a:r>
            <a:endParaRPr lang="ar-SA" altLang="en-US"/>
          </a:p>
          <a:p>
            <a:pPr marL="514350" indent="-514350" algn="r" rtl="1">
              <a:lnSpc>
                <a:spcPct val="120000"/>
              </a:lnSpc>
              <a:buAutoNum type="arabicPeriod"/>
            </a:pPr>
            <a:r>
              <a:rPr lang="ar-SA" altLang="en-US">
                <a:sym typeface="+mn-ea"/>
              </a:rPr>
              <a:t>امن المعلومات داخل الشركات</a:t>
            </a:r>
            <a:endParaRPr lang="ar-SA" altLang="en-US"/>
          </a:p>
          <a:p>
            <a:pPr marL="514350" indent="-514350" algn="r" rtl="1">
              <a:lnSpc>
                <a:spcPct val="120000"/>
              </a:lnSpc>
              <a:buAutoNum type="arabicPeriod"/>
            </a:pPr>
            <a:r>
              <a:rPr lang="ar-SA" altLang="en-US">
                <a:sym typeface="+mn-ea"/>
              </a:rPr>
              <a:t>الحرب الالكترونية</a:t>
            </a:r>
            <a:endParaRPr lang="ar-SA" altLang="en-US"/>
          </a:p>
          <a:p>
            <a:pPr marL="0" indent="0" algn="r" rtl="1">
              <a:lnSpc>
                <a:spcPct val="120000"/>
              </a:lnSpc>
              <a:buNone/>
            </a:pPr>
            <a:endParaRPr lang="ar-SA" altLang="en-US"/>
          </a:p>
          <a:p>
            <a:pPr marL="0" indent="0" algn="r" rtl="1">
              <a:lnSpc>
                <a:spcPct val="120000"/>
              </a:lnSpc>
              <a:buNone/>
            </a:pPr>
            <a:endParaRPr lang="ar-SA" alt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58545" y="1461135"/>
            <a:ext cx="10075545" cy="45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30000"/>
              </a:lnSpc>
              <a:buClrTx/>
              <a:buSzTx/>
              <a:buFontTx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هو قدر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ة مجموعات او شركات على جمع ومعالجة بيانات ضخمة والتي تاخذ اشكالا متعددة مثل الصور والفيديو والبيانات الرقمية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rtl="1">
              <a:lnSpc>
                <a:spcPct val="130000"/>
              </a:lnSpc>
              <a:buClrTx/>
              <a:buSzTx/>
              <a:buFontTx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مثل شركة قوقل وفيس بوك وغيرها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rtl="1">
              <a:lnSpc>
                <a:spcPct val="130000"/>
              </a:lnSpc>
            </a:pPr>
            <a:r>
              <a:rPr lang="ar-SA" altLang="en-US" sz="2800" b="1" u="sng">
                <a:latin typeface="+mj-lt"/>
                <a:cs typeface="+mj-lt"/>
                <a:sym typeface="+mn-ea"/>
              </a:rPr>
              <a:t> أمثلة على النطاقات السيبرانية:</a:t>
            </a:r>
            <a:endParaRPr lang="ar-SA" altLang="en-US" sz="2800">
              <a:latin typeface="+mj-lt"/>
              <a:cs typeface="+mj-lt"/>
            </a:endParaRPr>
          </a:p>
          <a:p>
            <a:pPr algn="r" rtl="1">
              <a:lnSpc>
                <a:spcPct val="130000"/>
              </a:lnSpc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الخبر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اء في شركة جوجل قاموا بتكوين اعظم نطاق على مستوى عالم أمثلة على النطاقات السيبرانية: 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algn="r" rtl="1">
              <a:lnSpc>
                <a:spcPct val="130000"/>
              </a:lnSpc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األشخاص يستخدمون "جوجل" للبحث في اإلنترنت بصفة يومية. وبذلك تملك جوجل أكبر وأضخم هيكل بياني على مستوى العالم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  <p:sp>
        <p:nvSpPr>
          <p:cNvPr id="4" name="Text Box 3"/>
          <p:cNvSpPr txBox="1"/>
          <p:nvPr/>
        </p:nvSpPr>
        <p:spPr>
          <a:xfrm>
            <a:off x="3938905" y="986790"/>
            <a:ext cx="4538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ar-SA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نطاق الامن السيبرالي</a:t>
            </a:r>
            <a:r>
              <a:rPr lang="ar-SA" altLang="en-US"/>
              <a:t> </a:t>
            </a:r>
            <a:endParaRPr lang="ar-SA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590" y="1678305"/>
            <a:ext cx="8617585" cy="829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الهدف من الأمن السيبراني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6FF4F4"/>
              </a:clrFrom>
              <a:clrTo>
                <a:srgbClr val="6F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2" y="2962656"/>
            <a:ext cx="4034157" cy="2823910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ar-QA" sz="2600">
                <a:solidFill>
                  <a:srgbClr val="FFFFFF"/>
                </a:solidFill>
              </a:rPr>
              <a:t>حماية البيانات</a:t>
            </a:r>
            <a:br>
              <a:rPr lang="ar-QA" sz="2600">
                <a:solidFill>
                  <a:srgbClr val="FFFFFF"/>
                </a:solidFill>
              </a:rPr>
            </a:br>
            <a:endParaRPr lang="ar-QA" sz="2600" baseline="30000">
              <a:solidFill>
                <a:srgbClr val="FFFFFF"/>
              </a:solidFill>
            </a:endParaRPr>
          </a:p>
        </p:txBody>
      </p:sp>
      <p:graphicFrame>
        <p:nvGraphicFramePr>
          <p:cNvPr id="50" name="عنصر نائب للمحتوى 3"/>
          <p:cNvGraphicFramePr>
            <a:graphicFrameLocks noGrp="1"/>
          </p:cNvGraphicFramePr>
          <p:nvPr>
            <p:ph idx="1"/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050" name="Picture 2" descr="ÙØªÙØ¬Ø© Ø¨Ø­Ø« Ø§ÙØµÙØ± Ø¹Ù âªconfidentiality integrity and availabilityâ¬â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21" y="2708874"/>
            <a:ext cx="3060770" cy="27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893219" y="1254579"/>
            <a:ext cx="4752975" cy="1009650"/>
          </a:xfrm>
          <a:prstGeom prst="rect">
            <a:avLst/>
          </a:prstGeom>
          <a:solidFill>
            <a:srgbClr val="FFCCCC"/>
          </a:solidFill>
          <a:ln w="38100" cap="flat" cmpd="sng">
            <a:solidFill>
              <a:srgbClr val="9999F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800" b="1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عناصر أمن المعلومات</a:t>
            </a:r>
            <a:endParaRPr sz="4800" b="1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671719" y="3357563"/>
            <a:ext cx="1476375" cy="982662"/>
          </a:xfrm>
          <a:prstGeom prst="rect">
            <a:avLst/>
          </a:prstGeom>
          <a:solidFill>
            <a:srgbClr val="E5E5E5"/>
          </a:solidFill>
          <a:ln w="38100" cap="flat" cmpd="sng">
            <a:solidFill>
              <a:srgbClr val="F2B8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400" b="1" i="0" u="none" strike="noStrike" cap="none">
                <a:solidFill>
                  <a:srgbClr val="D6009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السرية</a:t>
            </a:r>
            <a:endParaRPr sz="2400" b="1" i="0" u="none" strike="noStrike" cap="none">
              <a:solidFill>
                <a:srgbClr val="D6009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>
            <a:off x="6492625" y="2293938"/>
            <a:ext cx="0" cy="482600"/>
          </a:xfrm>
          <a:prstGeom prst="straightConnector1">
            <a:avLst/>
          </a:prstGeom>
          <a:noFill/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2595563" y="2786063"/>
            <a:ext cx="0" cy="576262"/>
          </a:xfrm>
          <a:prstGeom prst="straightConnector1">
            <a:avLst/>
          </a:prstGeom>
          <a:noFill/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5"/>
          <p:cNvSpPr/>
          <p:nvPr/>
        </p:nvSpPr>
        <p:spPr>
          <a:xfrm>
            <a:off x="5886284" y="3339398"/>
            <a:ext cx="1476375" cy="982662"/>
          </a:xfrm>
          <a:prstGeom prst="rect">
            <a:avLst/>
          </a:prstGeom>
          <a:solidFill>
            <a:srgbClr val="E5E5E5"/>
          </a:solidFill>
          <a:ln w="38100" cap="flat" cmpd="sng">
            <a:solidFill>
              <a:srgbClr val="F2B8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400" b="1" i="0" u="none" strike="noStrike" cap="none">
                <a:solidFill>
                  <a:srgbClr val="D6009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السلامة</a:t>
            </a:r>
            <a:endParaRPr sz="2400" b="1" i="0" u="none" strike="noStrike" cap="none">
              <a:solidFill>
                <a:srgbClr val="D6009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>
            <a:off x="6491038" y="2776538"/>
            <a:ext cx="1587" cy="576262"/>
          </a:xfrm>
          <a:prstGeom prst="straightConnector1">
            <a:avLst/>
          </a:prstGeom>
          <a:noFill/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5"/>
          <p:cNvCxnSpPr/>
          <p:nvPr/>
        </p:nvCxnSpPr>
        <p:spPr>
          <a:xfrm>
            <a:off x="10414669" y="2817564"/>
            <a:ext cx="1587" cy="576262"/>
          </a:xfrm>
          <a:prstGeom prst="straightConnector1">
            <a:avLst/>
          </a:prstGeom>
          <a:noFill/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endCxn id="106" idx="0"/>
          </p:cNvCxnSpPr>
          <p:nvPr/>
        </p:nvCxnSpPr>
        <p:spPr>
          <a:xfrm rot="10800000">
            <a:off x="2595556" y="2786064"/>
            <a:ext cx="7820700" cy="31500"/>
          </a:xfrm>
          <a:prstGeom prst="straightConnector1">
            <a:avLst/>
          </a:prstGeom>
          <a:noFill/>
          <a:ln w="28575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/>
          <p:nvPr/>
        </p:nvSpPr>
        <p:spPr>
          <a:xfrm>
            <a:off x="1844676" y="3357563"/>
            <a:ext cx="1476375" cy="982662"/>
          </a:xfrm>
          <a:prstGeom prst="rect">
            <a:avLst/>
          </a:prstGeom>
          <a:solidFill>
            <a:srgbClr val="E5E5E5"/>
          </a:solidFill>
          <a:ln w="38100" cap="flat" cmpd="sng">
            <a:solidFill>
              <a:srgbClr val="F2B8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400" b="1" i="0" u="none" strike="noStrike" cap="none">
                <a:solidFill>
                  <a:srgbClr val="D6009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التوافر</a:t>
            </a:r>
            <a:endParaRPr sz="2400" b="1" i="0" u="none" strike="noStrike" cap="none">
              <a:solidFill>
                <a:srgbClr val="D6009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887325" y="4507832"/>
            <a:ext cx="317633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1">
              <a:spcBef>
                <a:spcPts val="0"/>
              </a:spcBef>
              <a:spcAft>
                <a:spcPts val="0"/>
              </a:spcAft>
              <a:buClr>
                <a:srgbClr val="6868CF"/>
              </a:buClr>
              <a:buSzPts val="2000"/>
              <a:buFont typeface="Arial" panose="020B0604020202020204"/>
              <a:buChar char="•"/>
            </a:pPr>
            <a:r>
              <a:rPr lang="ar-SA" sz="2000" b="1" i="0" u="none" strike="noStrike" cap="none">
                <a:solidFill>
                  <a:srgbClr val="6868C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منع الوصول للمعلومات إلاّ من أشخاص مصرح لهم عند التخزين أو النقل</a:t>
            </a:r>
            <a:endParaRPr lang="ar-SA" sz="2000" b="1" i="0" u="none" strike="noStrike" cap="none">
              <a:solidFill>
                <a:srgbClr val="6868C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ctr" rtl="1">
              <a:spcBef>
                <a:spcPts val="0"/>
              </a:spcBef>
              <a:spcAft>
                <a:spcPts val="0"/>
              </a:spcAft>
              <a:buClr>
                <a:srgbClr val="6868CF"/>
              </a:buClr>
              <a:buSzPts val="2000"/>
              <a:buFont typeface="Arial" panose="020B0604020202020204"/>
              <a:buChar char="•"/>
            </a:pPr>
            <a:r>
              <a:rPr lang="ar-SA" sz="2000" b="1" i="0" u="none" strike="noStrike" cap="none">
                <a:solidFill>
                  <a:srgbClr val="6868C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تحديد صلاحية التعديل و الحذف و الإضافة </a:t>
            </a:r>
            <a:endParaRPr lang="ar-SA" sz="2000" b="1" i="0" u="none" strike="noStrike" cap="none">
              <a:solidFill>
                <a:srgbClr val="6868C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044549" y="4620126"/>
            <a:ext cx="33586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i="0" u="none" strike="noStrike" cap="none">
                <a:solidFill>
                  <a:srgbClr val="6868C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أن تكون المعلومة عند إدخالها أو نقلها</a:t>
            </a:r>
            <a:endParaRPr lang="ar-SA" sz="2000" b="1" i="0" u="none" strike="noStrike" cap="none">
              <a:solidFill>
                <a:srgbClr val="6868C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561471" y="4564162"/>
            <a:ext cx="413872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1">
              <a:spcBef>
                <a:spcPts val="0"/>
              </a:spcBef>
              <a:spcAft>
                <a:spcPts val="0"/>
              </a:spcAft>
              <a:buClr>
                <a:srgbClr val="6868CF"/>
              </a:buClr>
              <a:buSzPts val="2000"/>
              <a:buFont typeface="Arial" panose="020B0604020202020204"/>
              <a:buChar char="•"/>
            </a:pPr>
            <a:r>
              <a:rPr lang="ar-SA" sz="2000" b="1">
                <a:solidFill>
                  <a:srgbClr val="6868C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بقاء المعلومة متوفرة للمستخدم و إمكانية الوصول إليها </a:t>
            </a:r>
            <a:endParaRPr lang="ar-SA" sz="2000" b="1">
              <a:solidFill>
                <a:srgbClr val="6868C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ctr" rtl="1">
              <a:spcBef>
                <a:spcPts val="0"/>
              </a:spcBef>
              <a:spcAft>
                <a:spcPts val="0"/>
              </a:spcAft>
              <a:buClr>
                <a:srgbClr val="6868CF"/>
              </a:buClr>
              <a:buSzPts val="2000"/>
              <a:buFont typeface="Arial" panose="020B0604020202020204"/>
              <a:buChar char="•"/>
            </a:pPr>
            <a:r>
              <a:rPr lang="ar-SA" sz="2000" b="1">
                <a:solidFill>
                  <a:srgbClr val="6868C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عدم تعطل المعلومة نتيجة لخلل في وسائل الاتصال</a:t>
            </a:r>
            <a:endParaRPr lang="ar-SA" sz="2000" b="1">
              <a:solidFill>
                <a:srgbClr val="6868C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DEEB-DC94-4865-9D87-2F1BE8688EC2}" type="slidenum">
              <a:rPr lang="ar-EG" smtClean="0"/>
            </a:fld>
            <a:endParaRPr lang="ar-E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D0DEEB-DC94-4865-9D87-2F1BE8688EC2}" type="slidenum">
              <a:rPr lang="ar-EG" smtClean="0"/>
            </a:fld>
            <a:endParaRPr lang="ar-EG"/>
          </a:p>
        </p:txBody>
      </p:sp>
      <p:sp>
        <p:nvSpPr>
          <p:cNvPr id="3" name="Text Box 2"/>
          <p:cNvSpPr txBox="1"/>
          <p:nvPr/>
        </p:nvSpPr>
        <p:spPr>
          <a:xfrm>
            <a:off x="1270000" y="1524000"/>
            <a:ext cx="10401935" cy="5222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71600" lvl="2" indent="-457200" algn="r" rt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</a:rPr>
              <a:t>هم فرد او مجموعة متخصصةومحترفة  يقومون بحاولة استغلال الثغرات </a:t>
            </a: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الامنية للمنفعة المالية او الشخصية 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marL="1371600" lvl="2" indent="-457200" algn="r" rt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القراصنة ممكن يسرقوا بطاقة الائتمان او المنتجات وحتى براءات الاختراع 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marL="914400" lvl="2" indent="0" algn="r" rtl="1">
              <a:lnSpc>
                <a:spcPct val="120000"/>
              </a:lnSpc>
              <a:buNone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ويتم تقيمهم الى ثلاث انواع :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marL="1371600" lvl="2" indent="-457200" algn="r" rt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r-SA" altLang="ar-SA" sz="2800" dirty="0">
                <a:latin typeface="ae_AlMohanad" pitchFamily="18" charset="0"/>
                <a:cs typeface="ae_AlMohanad" pitchFamily="18" charset="0"/>
                <a:sym typeface="+mn-ea"/>
              </a:rPr>
              <a:t>القبعة البيظاء : يقوم  القراصنة باللجوء الى النظام الامني للشرطة لايجاد الثغرات الامنية بعد اخذ التصريح من الشركة والهدف تعريف الشركة نقاط الضعف لديها وبالتالي زيادة قوتها</a:t>
            </a:r>
            <a:endParaRPr lang="ar-SA" altLang="ar-SA" sz="2800" dirty="0">
              <a:latin typeface="ae_AlMohanad" pitchFamily="18" charset="0"/>
              <a:cs typeface="ae_AlMohanad" pitchFamily="18" charset="0"/>
            </a:endParaRPr>
          </a:p>
          <a:p>
            <a:pPr marL="914400" lvl="2" indent="0" algn="r" rtl="1">
              <a:lnSpc>
                <a:spcPct val="120000"/>
              </a:lnSpc>
              <a:buNone/>
            </a:pPr>
            <a:endParaRPr lang="ar-SA" altLang="en-US"/>
          </a:p>
          <a:p>
            <a:pPr marL="914400" lvl="2" indent="0" algn="r" rtl="1">
              <a:lnSpc>
                <a:spcPct val="120000"/>
              </a:lnSpc>
              <a:buNone/>
            </a:pPr>
            <a:endParaRPr lang="ar-SA" altLang="en-US"/>
          </a:p>
          <a:p>
            <a:pPr marL="914400" lvl="2" indent="0" algn="r" rtl="1">
              <a:lnSpc>
                <a:spcPct val="120000"/>
              </a:lnSpc>
              <a:buNone/>
            </a:pP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218815" y="940435"/>
            <a:ext cx="6342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ar-EG" sz="4800" b="1" dirty="0">
                <a:solidFill>
                  <a:srgbClr val="22798B"/>
                </a:solidFill>
                <a:latin typeface="ae_AlHor" panose="02060603050605020204" pitchFamily="18" charset="-78"/>
                <a:cs typeface="ae_AlHor" panose="02060603050605020204" pitchFamily="18" charset="-78"/>
              </a:rPr>
              <a:t>القراصنة Hackers </a:t>
            </a:r>
            <a:endParaRPr lang="ar-EG" sz="4800" b="1" dirty="0">
              <a:solidFill>
                <a:srgbClr val="22798B"/>
              </a:solidFill>
              <a:latin typeface="ae_AlHor" panose="02060603050605020204" pitchFamily="18" charset="-78"/>
              <a:cs typeface="ae_AlHor" panose="02060603050605020204" pitchFamily="18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4658</Words>
  <Application>WPS Presentation</Application>
  <PresentationFormat>شاشة عريضة</PresentationFormat>
  <Paragraphs>369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6" baseType="lpstr">
      <vt:lpstr>Arial</vt:lpstr>
      <vt:lpstr>SimSun</vt:lpstr>
      <vt:lpstr>Wingdings</vt:lpstr>
      <vt:lpstr>ae_AlHor</vt:lpstr>
      <vt:lpstr>Segoe Print</vt:lpstr>
      <vt:lpstr>Calibri</vt:lpstr>
      <vt:lpstr>Adobe Arabic</vt:lpstr>
      <vt:lpstr>Calibri</vt:lpstr>
      <vt:lpstr>Adobe Arabic</vt:lpstr>
      <vt:lpstr>Arial</vt:lpstr>
      <vt:lpstr>ae_AlMohanad</vt:lpstr>
      <vt:lpstr>Lucida Sans Unicode</vt:lpstr>
      <vt:lpstr>Arial Unicode MS</vt:lpstr>
      <vt:lpstr>Microsoft YaHei</vt:lpstr>
      <vt:lpstr>Times New Roman</vt:lpstr>
      <vt:lpstr>Sakkal Majalla</vt:lpstr>
      <vt:lpstr>Calibri Light</vt:lpstr>
      <vt:lpstr>2_Office Theme</vt:lpstr>
      <vt:lpstr>3_Office Theme</vt:lpstr>
      <vt:lpstr>4_Office Theme</vt:lpstr>
      <vt:lpstr>5_Office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حماية البيانات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حماية بيانات المؤسسات المختصة لأصحاب الهمم</vt:lpstr>
      <vt:lpstr>PowerPoint 演示文稿</vt:lpstr>
      <vt:lpstr>PowerPoint 演示文稿</vt:lpstr>
      <vt:lpstr>PowerPoint 演示文稿</vt:lpstr>
      <vt:lpstr>طرق ايقاف المجرمين والمهاجمين  السيبرانيون (حماية الأجهزة)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EMAN</dc:creator>
  <cp:lastModifiedBy>Administrator</cp:lastModifiedBy>
  <cp:revision>362</cp:revision>
  <dcterms:created xsi:type="dcterms:W3CDTF">2019-03-20T07:11:00Z</dcterms:created>
  <dcterms:modified xsi:type="dcterms:W3CDTF">2023-01-17T10:38:54Z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FA1A6378E7A349F89E5B9511D0C7D2AE</vt:lpwstr>
  </property>
  <property fmtid="{D5CDD505-2E9C-101B-9397-08002B2CF9AE}" pid="3" name="KSOProductBuildVer">
    <vt:lpwstr>1033-11.2.0.11440</vt:lpwstr>
  </property>
</Properties>
</file>